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71" r:id="rId7"/>
    <p:sldId id="272" r:id="rId8"/>
    <p:sldId id="261" r:id="rId9"/>
    <p:sldId id="260" r:id="rId10"/>
    <p:sldId id="269" r:id="rId11"/>
    <p:sldId id="263" r:id="rId12"/>
  </p:sldIdLst>
  <p:sldSz cx="12192000" cy="6858000"/>
  <p:notesSz cx="6858000" cy="9144000"/>
  <p:defaultTextStyle>
    <a:defPPr>
      <a:defRPr lang="en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EF5"/>
    <a:srgbClr val="C5B6D8"/>
    <a:srgbClr val="FB9C23"/>
    <a:srgbClr val="E2D3EF"/>
    <a:srgbClr val="BBC4C9"/>
    <a:srgbClr val="D60B51"/>
    <a:srgbClr val="002535"/>
    <a:srgbClr val="A75EB7"/>
    <a:srgbClr val="8ADF28"/>
    <a:srgbClr val="29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171AA-9BA6-9E32-9244-2AF8F19695AB}" v="7" dt="2024-11-12T20:27:39.723"/>
    <p1510:client id="{E6F968C7-C68D-1790-CF61-580CC10F5C87}" v="2" dt="2024-11-12T14:04:57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0"/>
  </p:normalViewPr>
  <p:slideViewPr>
    <p:cSldViewPr snapToGrid="0">
      <p:cViewPr varScale="1">
        <p:scale>
          <a:sx n="61" d="100"/>
          <a:sy n="61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CFAE0-1717-4EC0-90EB-BF417BB96F52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5D2E4AB4-DB4A-421B-8D45-7C937191C7FA}">
      <dgm:prSet phldrT="[Texto]"/>
      <dgm:spPr/>
      <dgm:t>
        <a:bodyPr/>
        <a:lstStyle/>
        <a:p>
          <a:r>
            <a:rPr lang="es-CL" b="1" dirty="0"/>
            <a:t>Evaluación de necesidades</a:t>
          </a:r>
        </a:p>
      </dgm:t>
    </dgm:pt>
    <dgm:pt modelId="{13F4D745-D809-4F6F-A262-2F14128BB738}" type="parTrans" cxnId="{69729B9A-3F97-489D-A59D-42F9E25F4090}">
      <dgm:prSet/>
      <dgm:spPr/>
      <dgm:t>
        <a:bodyPr/>
        <a:lstStyle/>
        <a:p>
          <a:endParaRPr lang="es-CL"/>
        </a:p>
      </dgm:t>
    </dgm:pt>
    <dgm:pt modelId="{BCF6EB30-31AA-40B8-A14F-43CB9FDA60DA}" type="sibTrans" cxnId="{69729B9A-3F97-489D-A59D-42F9E25F4090}">
      <dgm:prSet/>
      <dgm:spPr/>
      <dgm:t>
        <a:bodyPr/>
        <a:lstStyle/>
        <a:p>
          <a:endParaRPr lang="es-CL"/>
        </a:p>
      </dgm:t>
    </dgm:pt>
    <dgm:pt modelId="{6D83619B-ED71-46C0-86DD-78656C0A7DDC}">
      <dgm:prSet phldrT="[Texto]"/>
      <dgm:spPr/>
      <dgm:t>
        <a:bodyPr/>
        <a:lstStyle/>
        <a:p>
          <a:r>
            <a:rPr lang="es-CL" dirty="0"/>
            <a:t>Proceso ordenado y metódico que busca identificar y comprender necesidades de una población especifica antes de llevar a cabo un proyecto particular.</a:t>
          </a:r>
        </a:p>
      </dgm:t>
    </dgm:pt>
    <dgm:pt modelId="{E751573C-9DC9-4367-9F2C-67B8561BEB4A}" type="parTrans" cxnId="{9D9919BD-8D27-4ED1-868F-2F218A37DCB0}">
      <dgm:prSet/>
      <dgm:spPr/>
      <dgm:t>
        <a:bodyPr/>
        <a:lstStyle/>
        <a:p>
          <a:endParaRPr lang="es-CL"/>
        </a:p>
      </dgm:t>
    </dgm:pt>
    <dgm:pt modelId="{155C3C28-C15B-4236-AE01-53700BE13D1A}" type="sibTrans" cxnId="{9D9919BD-8D27-4ED1-868F-2F218A37DCB0}">
      <dgm:prSet/>
      <dgm:spPr/>
      <dgm:t>
        <a:bodyPr/>
        <a:lstStyle/>
        <a:p>
          <a:endParaRPr lang="es-CL"/>
        </a:p>
      </dgm:t>
    </dgm:pt>
    <dgm:pt modelId="{9A36DEED-D62D-4219-9BEA-53D529BF5319}">
      <dgm:prSet phldrT="[Texto]"/>
      <dgm:spPr/>
      <dgm:t>
        <a:bodyPr/>
        <a:lstStyle/>
        <a:p>
          <a:r>
            <a:rPr lang="es-CL" b="1" dirty="0"/>
            <a:t>Evaluación de capacidades</a:t>
          </a:r>
        </a:p>
      </dgm:t>
    </dgm:pt>
    <dgm:pt modelId="{82585CA5-5335-417D-9133-5DC1DE738915}" type="parTrans" cxnId="{BF86CF3C-31B3-4557-A199-4042621DD146}">
      <dgm:prSet/>
      <dgm:spPr/>
      <dgm:t>
        <a:bodyPr/>
        <a:lstStyle/>
        <a:p>
          <a:endParaRPr lang="es-CL"/>
        </a:p>
      </dgm:t>
    </dgm:pt>
    <dgm:pt modelId="{18DA1813-CB0B-4DB8-9167-947BBCDA40CF}" type="sibTrans" cxnId="{BF86CF3C-31B3-4557-A199-4042621DD146}">
      <dgm:prSet/>
      <dgm:spPr/>
      <dgm:t>
        <a:bodyPr/>
        <a:lstStyle/>
        <a:p>
          <a:endParaRPr lang="es-CL"/>
        </a:p>
      </dgm:t>
    </dgm:pt>
    <dgm:pt modelId="{8F785B1C-121B-476B-9649-25CD4F2EF088}">
      <dgm:prSet phldrT="[Texto]"/>
      <dgm:spPr/>
      <dgm:t>
        <a:bodyPr/>
        <a:lstStyle/>
        <a:p>
          <a:r>
            <a:rPr lang="es-CL" dirty="0"/>
            <a:t>Proceso que busca entender y evaluar las habilidades y recursos de la institución para llevar a cabo ciertas iniciativas en el ámbito de VcM [Institucional]</a:t>
          </a:r>
        </a:p>
      </dgm:t>
    </dgm:pt>
    <dgm:pt modelId="{93A3DE53-0755-4F1A-8D0C-144BF8540A54}" type="parTrans" cxnId="{5AD7CE85-305D-47FC-A298-DA6148416446}">
      <dgm:prSet/>
      <dgm:spPr/>
      <dgm:t>
        <a:bodyPr/>
        <a:lstStyle/>
        <a:p>
          <a:endParaRPr lang="es-CL"/>
        </a:p>
      </dgm:t>
    </dgm:pt>
    <dgm:pt modelId="{F54E4DE5-FDC3-4676-BFF9-BA7F3B164DB2}" type="sibTrans" cxnId="{5AD7CE85-305D-47FC-A298-DA6148416446}">
      <dgm:prSet/>
      <dgm:spPr/>
      <dgm:t>
        <a:bodyPr/>
        <a:lstStyle/>
        <a:p>
          <a:endParaRPr lang="es-CL"/>
        </a:p>
      </dgm:t>
    </dgm:pt>
    <dgm:pt modelId="{7B3C5D05-06F0-4EEF-90D7-ED963390F56D}">
      <dgm:prSet phldrT="[Texto]"/>
      <dgm:spPr/>
      <dgm:t>
        <a:bodyPr/>
        <a:lstStyle/>
        <a:p>
          <a:r>
            <a:rPr lang="es-CL" b="1" dirty="0"/>
            <a:t>Evaluación de Pertinencia</a:t>
          </a:r>
        </a:p>
      </dgm:t>
    </dgm:pt>
    <dgm:pt modelId="{B986874B-BEAD-40B7-8C66-5DA84B326140}" type="parTrans" cxnId="{B31526DC-FEF3-4DC2-B96D-52C6287063CB}">
      <dgm:prSet/>
      <dgm:spPr/>
      <dgm:t>
        <a:bodyPr/>
        <a:lstStyle/>
        <a:p>
          <a:endParaRPr lang="es-CL"/>
        </a:p>
      </dgm:t>
    </dgm:pt>
    <dgm:pt modelId="{D6E1EB54-5DAF-4927-A5C3-D1FD70BDADDC}" type="sibTrans" cxnId="{B31526DC-FEF3-4DC2-B96D-52C6287063CB}">
      <dgm:prSet/>
      <dgm:spPr/>
      <dgm:t>
        <a:bodyPr/>
        <a:lstStyle/>
        <a:p>
          <a:endParaRPr lang="es-CL"/>
        </a:p>
      </dgm:t>
    </dgm:pt>
    <dgm:pt modelId="{536E9BA0-EC6D-4206-80B4-EA354BE2270C}">
      <dgm:prSet phldrT="[Texto]"/>
      <dgm:spPr/>
      <dgm:t>
        <a:bodyPr/>
        <a:lstStyle/>
        <a:p>
          <a:r>
            <a:rPr lang="es-CL" dirty="0"/>
            <a:t>Proceso que busca determinar si un programa o proyecto es adecuado y significativo para las necesidades y contexto en el que se llevan a cabo iniciativas. </a:t>
          </a:r>
        </a:p>
      </dgm:t>
    </dgm:pt>
    <dgm:pt modelId="{77467398-127B-4534-9434-4A6C7C55CB54}" type="parTrans" cxnId="{549C414E-D3C6-40A9-AAAE-29FEA423474C}">
      <dgm:prSet/>
      <dgm:spPr/>
      <dgm:t>
        <a:bodyPr/>
        <a:lstStyle/>
        <a:p>
          <a:endParaRPr lang="es-CL"/>
        </a:p>
      </dgm:t>
    </dgm:pt>
    <dgm:pt modelId="{B6D72800-F9A0-4448-8B6A-90AF561C5AC9}" type="sibTrans" cxnId="{549C414E-D3C6-40A9-AAAE-29FEA423474C}">
      <dgm:prSet/>
      <dgm:spPr/>
      <dgm:t>
        <a:bodyPr/>
        <a:lstStyle/>
        <a:p>
          <a:endParaRPr lang="es-CL"/>
        </a:p>
      </dgm:t>
    </dgm:pt>
    <dgm:pt modelId="{66408FD4-C698-4A98-963A-59686664721D}">
      <dgm:prSet/>
      <dgm:spPr/>
      <dgm:t>
        <a:bodyPr/>
        <a:lstStyle/>
        <a:p>
          <a:r>
            <a:rPr lang="es-CL" b="1" dirty="0"/>
            <a:t>Evaluación de Contribución</a:t>
          </a:r>
        </a:p>
      </dgm:t>
    </dgm:pt>
    <dgm:pt modelId="{4F78C13A-4D7E-4A58-A7F7-863E972A9108}" type="parTrans" cxnId="{22F8D548-DCB1-45E5-9752-76E2E5751BF9}">
      <dgm:prSet/>
      <dgm:spPr/>
      <dgm:t>
        <a:bodyPr/>
        <a:lstStyle/>
        <a:p>
          <a:endParaRPr lang="es-CL"/>
        </a:p>
      </dgm:t>
    </dgm:pt>
    <dgm:pt modelId="{9D76F9C2-C148-4DC3-8A47-5C13AF536FA9}" type="sibTrans" cxnId="{22F8D548-DCB1-45E5-9752-76E2E5751BF9}">
      <dgm:prSet/>
      <dgm:spPr/>
      <dgm:t>
        <a:bodyPr/>
        <a:lstStyle/>
        <a:p>
          <a:endParaRPr lang="es-CL"/>
        </a:p>
      </dgm:t>
    </dgm:pt>
    <dgm:pt modelId="{591AE6A3-DE81-4C47-91D9-7A5625C9506C}">
      <dgm:prSet/>
      <dgm:spPr/>
      <dgm:t>
        <a:bodyPr/>
        <a:lstStyle/>
        <a:p>
          <a:r>
            <a:rPr lang="es-CL" b="1" dirty="0"/>
            <a:t>Evaluación de Impacto</a:t>
          </a:r>
        </a:p>
      </dgm:t>
    </dgm:pt>
    <dgm:pt modelId="{9AE251BC-4837-4D7B-9E01-D28D9E985742}" type="parTrans" cxnId="{2BE7FA2E-6533-4252-BC1A-5823CDFDA235}">
      <dgm:prSet/>
      <dgm:spPr/>
      <dgm:t>
        <a:bodyPr/>
        <a:lstStyle/>
        <a:p>
          <a:endParaRPr lang="es-CL"/>
        </a:p>
      </dgm:t>
    </dgm:pt>
    <dgm:pt modelId="{74F3F2B3-A3F7-48EB-ADFB-1CC02F59E489}" type="sibTrans" cxnId="{2BE7FA2E-6533-4252-BC1A-5823CDFDA235}">
      <dgm:prSet/>
      <dgm:spPr/>
      <dgm:t>
        <a:bodyPr/>
        <a:lstStyle/>
        <a:p>
          <a:endParaRPr lang="es-CL"/>
        </a:p>
      </dgm:t>
    </dgm:pt>
    <dgm:pt modelId="{5F54C617-9D40-4C35-82E4-E77F563D3B45}">
      <dgm:prSet/>
      <dgm:spPr/>
      <dgm:t>
        <a:bodyPr/>
        <a:lstStyle/>
        <a:p>
          <a:r>
            <a:rPr lang="es-CL" dirty="0"/>
            <a:t>Proceso orientado a identificar cambios significativos y perdurables provocados por un conjunto de acciones específicas, siendo realizado una vez que se han finalizado dichas iniciativas [Causal]</a:t>
          </a:r>
        </a:p>
      </dgm:t>
    </dgm:pt>
    <dgm:pt modelId="{02111910-77D6-40EE-92FA-44917621C9D1}" type="parTrans" cxnId="{F1897EB2-5266-4643-AE34-4EC9A10E1791}">
      <dgm:prSet/>
      <dgm:spPr/>
      <dgm:t>
        <a:bodyPr/>
        <a:lstStyle/>
        <a:p>
          <a:endParaRPr lang="es-CL"/>
        </a:p>
      </dgm:t>
    </dgm:pt>
    <dgm:pt modelId="{2D8ED565-AC2D-448B-9D06-8951ED215500}" type="sibTrans" cxnId="{F1897EB2-5266-4643-AE34-4EC9A10E1791}">
      <dgm:prSet/>
      <dgm:spPr/>
      <dgm:t>
        <a:bodyPr/>
        <a:lstStyle/>
        <a:p>
          <a:endParaRPr lang="es-CL"/>
        </a:p>
      </dgm:t>
    </dgm:pt>
    <dgm:pt modelId="{C65B5E12-2D9B-499E-AB83-28F4718C3EF7}">
      <dgm:prSet/>
      <dgm:spPr/>
      <dgm:t>
        <a:bodyPr/>
        <a:lstStyle/>
        <a:p>
          <a:r>
            <a:rPr lang="es-CL" dirty="0"/>
            <a:t>Proceso que permite analizar cuanto ha contribuido una iniciativa de VcM a los resultados observados.. A diferencia de la Eva. de impacto que es causal, la de contribución determina la medida en que las iniciativas institucionales – y no institucionales- influyen en los cambios, considerando contexto y factores externos. </a:t>
          </a:r>
        </a:p>
      </dgm:t>
    </dgm:pt>
    <dgm:pt modelId="{17B85E17-9A62-4B96-8102-17EE42E8EA6F}" type="parTrans" cxnId="{AC68AE74-9B88-4A5B-9973-95B94CA9C14A}">
      <dgm:prSet/>
      <dgm:spPr/>
      <dgm:t>
        <a:bodyPr/>
        <a:lstStyle/>
        <a:p>
          <a:endParaRPr lang="es-CL"/>
        </a:p>
      </dgm:t>
    </dgm:pt>
    <dgm:pt modelId="{36F49DA6-CEF0-4BC9-A9E9-A8A40C4C5128}" type="sibTrans" cxnId="{AC68AE74-9B88-4A5B-9973-95B94CA9C14A}">
      <dgm:prSet/>
      <dgm:spPr/>
      <dgm:t>
        <a:bodyPr/>
        <a:lstStyle/>
        <a:p>
          <a:endParaRPr lang="es-CL"/>
        </a:p>
      </dgm:t>
    </dgm:pt>
    <dgm:pt modelId="{33B0DC58-8994-495E-B99A-CD940598DB39}" type="pres">
      <dgm:prSet presAssocID="{E53CFAE0-1717-4EC0-90EB-BF417BB96F52}" presName="linearFlow" presStyleCnt="0">
        <dgm:presLayoutVars>
          <dgm:dir/>
          <dgm:animLvl val="lvl"/>
          <dgm:resizeHandles val="exact"/>
        </dgm:presLayoutVars>
      </dgm:prSet>
      <dgm:spPr/>
    </dgm:pt>
    <dgm:pt modelId="{A10B1627-1B98-468F-AD14-12D7683578C0}" type="pres">
      <dgm:prSet presAssocID="{5D2E4AB4-DB4A-421B-8D45-7C937191C7FA}" presName="composite" presStyleCnt="0"/>
      <dgm:spPr/>
    </dgm:pt>
    <dgm:pt modelId="{FC66AC5B-2433-4926-B6E0-118D9D4A0844}" type="pres">
      <dgm:prSet presAssocID="{5D2E4AB4-DB4A-421B-8D45-7C937191C7FA}" presName="parentText" presStyleLbl="alignNode1" presStyleIdx="0" presStyleCnt="5" custScaleX="102677">
        <dgm:presLayoutVars>
          <dgm:chMax val="1"/>
          <dgm:bulletEnabled val="1"/>
        </dgm:presLayoutVars>
      </dgm:prSet>
      <dgm:spPr/>
    </dgm:pt>
    <dgm:pt modelId="{3061641C-7C51-4B5A-A07C-9F599C1F7623}" type="pres">
      <dgm:prSet presAssocID="{5D2E4AB4-DB4A-421B-8D45-7C937191C7FA}" presName="descendantText" presStyleLbl="alignAcc1" presStyleIdx="0" presStyleCnt="5">
        <dgm:presLayoutVars>
          <dgm:bulletEnabled val="1"/>
        </dgm:presLayoutVars>
      </dgm:prSet>
      <dgm:spPr/>
    </dgm:pt>
    <dgm:pt modelId="{DAEC2B24-EB20-4451-84AF-E8C02FE9E720}" type="pres">
      <dgm:prSet presAssocID="{BCF6EB30-31AA-40B8-A14F-43CB9FDA60DA}" presName="sp" presStyleCnt="0"/>
      <dgm:spPr/>
    </dgm:pt>
    <dgm:pt modelId="{821CCB30-4364-4D6D-AE20-CE2B100378EA}" type="pres">
      <dgm:prSet presAssocID="{9A36DEED-D62D-4219-9BEA-53D529BF5319}" presName="composite" presStyleCnt="0"/>
      <dgm:spPr/>
    </dgm:pt>
    <dgm:pt modelId="{0F8B3953-DEEB-4DF6-B0EF-0BB0858B97E9}" type="pres">
      <dgm:prSet presAssocID="{9A36DEED-D62D-4219-9BEA-53D529BF5319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17FE2EA6-42BB-4479-955E-5400FE3EF53F}" type="pres">
      <dgm:prSet presAssocID="{9A36DEED-D62D-4219-9BEA-53D529BF5319}" presName="descendantText" presStyleLbl="alignAcc1" presStyleIdx="1" presStyleCnt="5">
        <dgm:presLayoutVars>
          <dgm:bulletEnabled val="1"/>
        </dgm:presLayoutVars>
      </dgm:prSet>
      <dgm:spPr/>
    </dgm:pt>
    <dgm:pt modelId="{D72D1EA6-37C3-401A-824D-6C4D78FBD322}" type="pres">
      <dgm:prSet presAssocID="{18DA1813-CB0B-4DB8-9167-947BBCDA40CF}" presName="sp" presStyleCnt="0"/>
      <dgm:spPr/>
    </dgm:pt>
    <dgm:pt modelId="{56050E34-C015-4AAD-BC05-0F577DDEED4B}" type="pres">
      <dgm:prSet presAssocID="{7B3C5D05-06F0-4EEF-90D7-ED963390F56D}" presName="composite" presStyleCnt="0"/>
      <dgm:spPr/>
    </dgm:pt>
    <dgm:pt modelId="{738C76D9-E5F2-4030-8B88-09D27ADA1D20}" type="pres">
      <dgm:prSet presAssocID="{7B3C5D05-06F0-4EEF-90D7-ED963390F56D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82049A59-0FB2-4F47-80D4-1CF06F3D4C97}" type="pres">
      <dgm:prSet presAssocID="{7B3C5D05-06F0-4EEF-90D7-ED963390F56D}" presName="descendantText" presStyleLbl="alignAcc1" presStyleIdx="2" presStyleCnt="5">
        <dgm:presLayoutVars>
          <dgm:bulletEnabled val="1"/>
        </dgm:presLayoutVars>
      </dgm:prSet>
      <dgm:spPr/>
    </dgm:pt>
    <dgm:pt modelId="{D310AA6A-151D-4A54-B43B-E4A972815313}" type="pres">
      <dgm:prSet presAssocID="{D6E1EB54-5DAF-4927-A5C3-D1FD70BDADDC}" presName="sp" presStyleCnt="0"/>
      <dgm:spPr/>
    </dgm:pt>
    <dgm:pt modelId="{78AAF55A-1372-4056-BC06-F5B78ABE457D}" type="pres">
      <dgm:prSet presAssocID="{66408FD4-C698-4A98-963A-59686664721D}" presName="composite" presStyleCnt="0"/>
      <dgm:spPr/>
    </dgm:pt>
    <dgm:pt modelId="{96FFD284-87A2-49C0-98C8-0B1A1041DCE3}" type="pres">
      <dgm:prSet presAssocID="{66408FD4-C698-4A98-963A-59686664721D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937FB92D-7443-42FF-8DF0-4A07742FE7F1}" type="pres">
      <dgm:prSet presAssocID="{66408FD4-C698-4A98-963A-59686664721D}" presName="descendantText" presStyleLbl="alignAcc1" presStyleIdx="3" presStyleCnt="5">
        <dgm:presLayoutVars>
          <dgm:bulletEnabled val="1"/>
        </dgm:presLayoutVars>
      </dgm:prSet>
      <dgm:spPr/>
    </dgm:pt>
    <dgm:pt modelId="{7FB66C55-3717-477F-97CE-A95920941F15}" type="pres">
      <dgm:prSet presAssocID="{9D76F9C2-C148-4DC3-8A47-5C13AF536FA9}" presName="sp" presStyleCnt="0"/>
      <dgm:spPr/>
    </dgm:pt>
    <dgm:pt modelId="{BA7B859C-93A0-4C4C-9855-4652CB6E8080}" type="pres">
      <dgm:prSet presAssocID="{591AE6A3-DE81-4C47-91D9-7A5625C9506C}" presName="composite" presStyleCnt="0"/>
      <dgm:spPr/>
    </dgm:pt>
    <dgm:pt modelId="{0D1F7E6B-D343-441A-A967-2ED066EFB832}" type="pres">
      <dgm:prSet presAssocID="{591AE6A3-DE81-4C47-91D9-7A5625C9506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89B73D3-5E58-4ED8-9D11-102D5923B905}" type="pres">
      <dgm:prSet presAssocID="{591AE6A3-DE81-4C47-91D9-7A5625C9506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1DC2D426-0609-405E-A8EE-AF09996F888E}" type="presOf" srcId="{5D2E4AB4-DB4A-421B-8D45-7C937191C7FA}" destId="{FC66AC5B-2433-4926-B6E0-118D9D4A0844}" srcOrd="0" destOrd="0" presId="urn:microsoft.com/office/officeart/2005/8/layout/chevron2"/>
    <dgm:cxn modelId="{2BE7FA2E-6533-4252-BC1A-5823CDFDA235}" srcId="{E53CFAE0-1717-4EC0-90EB-BF417BB96F52}" destId="{591AE6A3-DE81-4C47-91D9-7A5625C9506C}" srcOrd="4" destOrd="0" parTransId="{9AE251BC-4837-4D7B-9E01-D28D9E985742}" sibTransId="{74F3F2B3-A3F7-48EB-ADFB-1CC02F59E489}"/>
    <dgm:cxn modelId="{BF86CF3C-31B3-4557-A199-4042621DD146}" srcId="{E53CFAE0-1717-4EC0-90EB-BF417BB96F52}" destId="{9A36DEED-D62D-4219-9BEA-53D529BF5319}" srcOrd="1" destOrd="0" parTransId="{82585CA5-5335-417D-9133-5DC1DE738915}" sibTransId="{18DA1813-CB0B-4DB8-9167-947BBCDA40CF}"/>
    <dgm:cxn modelId="{22F8D548-DCB1-45E5-9752-76E2E5751BF9}" srcId="{E53CFAE0-1717-4EC0-90EB-BF417BB96F52}" destId="{66408FD4-C698-4A98-963A-59686664721D}" srcOrd="3" destOrd="0" parTransId="{4F78C13A-4D7E-4A58-A7F7-863E972A9108}" sibTransId="{9D76F9C2-C148-4DC3-8A47-5C13AF536FA9}"/>
    <dgm:cxn modelId="{0CB1AC6C-F275-4D0A-A583-74518FC25D16}" type="presOf" srcId="{6D83619B-ED71-46C0-86DD-78656C0A7DDC}" destId="{3061641C-7C51-4B5A-A07C-9F599C1F7623}" srcOrd="0" destOrd="0" presId="urn:microsoft.com/office/officeart/2005/8/layout/chevron2"/>
    <dgm:cxn modelId="{549C414E-D3C6-40A9-AAAE-29FEA423474C}" srcId="{7B3C5D05-06F0-4EEF-90D7-ED963390F56D}" destId="{536E9BA0-EC6D-4206-80B4-EA354BE2270C}" srcOrd="0" destOrd="0" parTransId="{77467398-127B-4534-9434-4A6C7C55CB54}" sibTransId="{B6D72800-F9A0-4448-8B6A-90AF561C5AC9}"/>
    <dgm:cxn modelId="{87445B73-F748-403E-A562-3D973F92A3B6}" type="presOf" srcId="{591AE6A3-DE81-4C47-91D9-7A5625C9506C}" destId="{0D1F7E6B-D343-441A-A967-2ED066EFB832}" srcOrd="0" destOrd="0" presId="urn:microsoft.com/office/officeart/2005/8/layout/chevron2"/>
    <dgm:cxn modelId="{AC68AE74-9B88-4A5B-9973-95B94CA9C14A}" srcId="{66408FD4-C698-4A98-963A-59686664721D}" destId="{C65B5E12-2D9B-499E-AB83-28F4718C3EF7}" srcOrd="0" destOrd="0" parTransId="{17B85E17-9A62-4B96-8102-17EE42E8EA6F}" sibTransId="{36F49DA6-CEF0-4BC9-A9E9-A8A40C4C5128}"/>
    <dgm:cxn modelId="{306FFD58-7C7A-450A-9223-1630B2D8CF60}" type="presOf" srcId="{536E9BA0-EC6D-4206-80B4-EA354BE2270C}" destId="{82049A59-0FB2-4F47-80D4-1CF06F3D4C97}" srcOrd="0" destOrd="0" presId="urn:microsoft.com/office/officeart/2005/8/layout/chevron2"/>
    <dgm:cxn modelId="{5AD7CE85-305D-47FC-A298-DA6148416446}" srcId="{9A36DEED-D62D-4219-9BEA-53D529BF5319}" destId="{8F785B1C-121B-476B-9649-25CD4F2EF088}" srcOrd="0" destOrd="0" parTransId="{93A3DE53-0755-4F1A-8D0C-144BF8540A54}" sibTransId="{F54E4DE5-FDC3-4676-BFF9-BA7F3B164DB2}"/>
    <dgm:cxn modelId="{69729B9A-3F97-489D-A59D-42F9E25F4090}" srcId="{E53CFAE0-1717-4EC0-90EB-BF417BB96F52}" destId="{5D2E4AB4-DB4A-421B-8D45-7C937191C7FA}" srcOrd="0" destOrd="0" parTransId="{13F4D745-D809-4F6F-A262-2F14128BB738}" sibTransId="{BCF6EB30-31AA-40B8-A14F-43CB9FDA60DA}"/>
    <dgm:cxn modelId="{0B174E9B-2066-49CB-A3C8-92632B03BE0E}" type="presOf" srcId="{8F785B1C-121B-476B-9649-25CD4F2EF088}" destId="{17FE2EA6-42BB-4479-955E-5400FE3EF53F}" srcOrd="0" destOrd="0" presId="urn:microsoft.com/office/officeart/2005/8/layout/chevron2"/>
    <dgm:cxn modelId="{CB11589E-C599-4A5C-9DAE-9BCF5059D582}" type="presOf" srcId="{9A36DEED-D62D-4219-9BEA-53D529BF5319}" destId="{0F8B3953-DEEB-4DF6-B0EF-0BB0858B97E9}" srcOrd="0" destOrd="0" presId="urn:microsoft.com/office/officeart/2005/8/layout/chevron2"/>
    <dgm:cxn modelId="{D1479AA9-AAD3-4E95-AB0C-C67A0DBDEE59}" type="presOf" srcId="{C65B5E12-2D9B-499E-AB83-28F4718C3EF7}" destId="{937FB92D-7443-42FF-8DF0-4A07742FE7F1}" srcOrd="0" destOrd="0" presId="urn:microsoft.com/office/officeart/2005/8/layout/chevron2"/>
    <dgm:cxn modelId="{F1897EB2-5266-4643-AE34-4EC9A10E1791}" srcId="{591AE6A3-DE81-4C47-91D9-7A5625C9506C}" destId="{5F54C617-9D40-4C35-82E4-E77F563D3B45}" srcOrd="0" destOrd="0" parTransId="{02111910-77D6-40EE-92FA-44917621C9D1}" sibTransId="{2D8ED565-AC2D-448B-9D06-8951ED215500}"/>
    <dgm:cxn modelId="{9D9919BD-8D27-4ED1-868F-2F218A37DCB0}" srcId="{5D2E4AB4-DB4A-421B-8D45-7C937191C7FA}" destId="{6D83619B-ED71-46C0-86DD-78656C0A7DDC}" srcOrd="0" destOrd="0" parTransId="{E751573C-9DC9-4367-9F2C-67B8561BEB4A}" sibTransId="{155C3C28-C15B-4236-AE01-53700BE13D1A}"/>
    <dgm:cxn modelId="{3EDCC3C4-27D2-463A-AAB8-1FF9EDF7D6B5}" type="presOf" srcId="{E53CFAE0-1717-4EC0-90EB-BF417BB96F52}" destId="{33B0DC58-8994-495E-B99A-CD940598DB39}" srcOrd="0" destOrd="0" presId="urn:microsoft.com/office/officeart/2005/8/layout/chevron2"/>
    <dgm:cxn modelId="{8F85CDC7-D712-4B8D-861E-4C81222C296E}" type="presOf" srcId="{7B3C5D05-06F0-4EEF-90D7-ED963390F56D}" destId="{738C76D9-E5F2-4030-8B88-09D27ADA1D20}" srcOrd="0" destOrd="0" presId="urn:microsoft.com/office/officeart/2005/8/layout/chevron2"/>
    <dgm:cxn modelId="{135AD1CB-9A62-4C62-B40F-6256DE6000DF}" type="presOf" srcId="{66408FD4-C698-4A98-963A-59686664721D}" destId="{96FFD284-87A2-49C0-98C8-0B1A1041DCE3}" srcOrd="0" destOrd="0" presId="urn:microsoft.com/office/officeart/2005/8/layout/chevron2"/>
    <dgm:cxn modelId="{B31526DC-FEF3-4DC2-B96D-52C6287063CB}" srcId="{E53CFAE0-1717-4EC0-90EB-BF417BB96F52}" destId="{7B3C5D05-06F0-4EEF-90D7-ED963390F56D}" srcOrd="2" destOrd="0" parTransId="{B986874B-BEAD-40B7-8C66-5DA84B326140}" sibTransId="{D6E1EB54-5DAF-4927-A5C3-D1FD70BDADDC}"/>
    <dgm:cxn modelId="{D1EE89E9-AA1B-4FA8-BA42-C7F69254F9BE}" type="presOf" srcId="{5F54C617-9D40-4C35-82E4-E77F563D3B45}" destId="{D89B73D3-5E58-4ED8-9D11-102D5923B905}" srcOrd="0" destOrd="0" presId="urn:microsoft.com/office/officeart/2005/8/layout/chevron2"/>
    <dgm:cxn modelId="{ED6D3F3E-3A16-43DA-B773-25718C551441}" type="presParOf" srcId="{33B0DC58-8994-495E-B99A-CD940598DB39}" destId="{A10B1627-1B98-468F-AD14-12D7683578C0}" srcOrd="0" destOrd="0" presId="urn:microsoft.com/office/officeart/2005/8/layout/chevron2"/>
    <dgm:cxn modelId="{24077011-B837-4897-A443-9E06D7923AE2}" type="presParOf" srcId="{A10B1627-1B98-468F-AD14-12D7683578C0}" destId="{FC66AC5B-2433-4926-B6E0-118D9D4A0844}" srcOrd="0" destOrd="0" presId="urn:microsoft.com/office/officeart/2005/8/layout/chevron2"/>
    <dgm:cxn modelId="{261DDB8C-B453-4FD8-BD49-329FA63B3C4C}" type="presParOf" srcId="{A10B1627-1B98-468F-AD14-12D7683578C0}" destId="{3061641C-7C51-4B5A-A07C-9F599C1F7623}" srcOrd="1" destOrd="0" presId="urn:microsoft.com/office/officeart/2005/8/layout/chevron2"/>
    <dgm:cxn modelId="{D2B9D6F5-1CE2-42D8-9292-8373C8B800C5}" type="presParOf" srcId="{33B0DC58-8994-495E-B99A-CD940598DB39}" destId="{DAEC2B24-EB20-4451-84AF-E8C02FE9E720}" srcOrd="1" destOrd="0" presId="urn:microsoft.com/office/officeart/2005/8/layout/chevron2"/>
    <dgm:cxn modelId="{FB3E1544-2BD0-4B5E-B394-E3CFA9ACC3AF}" type="presParOf" srcId="{33B0DC58-8994-495E-B99A-CD940598DB39}" destId="{821CCB30-4364-4D6D-AE20-CE2B100378EA}" srcOrd="2" destOrd="0" presId="urn:microsoft.com/office/officeart/2005/8/layout/chevron2"/>
    <dgm:cxn modelId="{0C3B5F58-ED61-4D67-AD3C-8AA8037530BF}" type="presParOf" srcId="{821CCB30-4364-4D6D-AE20-CE2B100378EA}" destId="{0F8B3953-DEEB-4DF6-B0EF-0BB0858B97E9}" srcOrd="0" destOrd="0" presId="urn:microsoft.com/office/officeart/2005/8/layout/chevron2"/>
    <dgm:cxn modelId="{260D10C6-6A3D-4660-8F7E-997132A953B5}" type="presParOf" srcId="{821CCB30-4364-4D6D-AE20-CE2B100378EA}" destId="{17FE2EA6-42BB-4479-955E-5400FE3EF53F}" srcOrd="1" destOrd="0" presId="urn:microsoft.com/office/officeart/2005/8/layout/chevron2"/>
    <dgm:cxn modelId="{4887B1C4-5086-4E27-BCF5-969CF594FEFA}" type="presParOf" srcId="{33B0DC58-8994-495E-B99A-CD940598DB39}" destId="{D72D1EA6-37C3-401A-824D-6C4D78FBD322}" srcOrd="3" destOrd="0" presId="urn:microsoft.com/office/officeart/2005/8/layout/chevron2"/>
    <dgm:cxn modelId="{8143B01E-1C35-4E48-8676-0B7D4D15AE9C}" type="presParOf" srcId="{33B0DC58-8994-495E-B99A-CD940598DB39}" destId="{56050E34-C015-4AAD-BC05-0F577DDEED4B}" srcOrd="4" destOrd="0" presId="urn:microsoft.com/office/officeart/2005/8/layout/chevron2"/>
    <dgm:cxn modelId="{D7EAD6C2-C07C-4A51-AD8C-62251C85A126}" type="presParOf" srcId="{56050E34-C015-4AAD-BC05-0F577DDEED4B}" destId="{738C76D9-E5F2-4030-8B88-09D27ADA1D20}" srcOrd="0" destOrd="0" presId="urn:microsoft.com/office/officeart/2005/8/layout/chevron2"/>
    <dgm:cxn modelId="{5660E673-FE59-4E12-A823-C4AD7449B5F9}" type="presParOf" srcId="{56050E34-C015-4AAD-BC05-0F577DDEED4B}" destId="{82049A59-0FB2-4F47-80D4-1CF06F3D4C97}" srcOrd="1" destOrd="0" presId="urn:microsoft.com/office/officeart/2005/8/layout/chevron2"/>
    <dgm:cxn modelId="{30578E87-423D-47CA-AC3F-D1CF0902A2CF}" type="presParOf" srcId="{33B0DC58-8994-495E-B99A-CD940598DB39}" destId="{D310AA6A-151D-4A54-B43B-E4A972815313}" srcOrd="5" destOrd="0" presId="urn:microsoft.com/office/officeart/2005/8/layout/chevron2"/>
    <dgm:cxn modelId="{EDA3F84B-4B6C-449B-B3D0-BBEDA40B5CAF}" type="presParOf" srcId="{33B0DC58-8994-495E-B99A-CD940598DB39}" destId="{78AAF55A-1372-4056-BC06-F5B78ABE457D}" srcOrd="6" destOrd="0" presId="urn:microsoft.com/office/officeart/2005/8/layout/chevron2"/>
    <dgm:cxn modelId="{AAC438B1-6824-42C0-A2A8-1929EB44DC5C}" type="presParOf" srcId="{78AAF55A-1372-4056-BC06-F5B78ABE457D}" destId="{96FFD284-87A2-49C0-98C8-0B1A1041DCE3}" srcOrd="0" destOrd="0" presId="urn:microsoft.com/office/officeart/2005/8/layout/chevron2"/>
    <dgm:cxn modelId="{637E91C2-D0E1-42C3-8F46-86B04D8FEE80}" type="presParOf" srcId="{78AAF55A-1372-4056-BC06-F5B78ABE457D}" destId="{937FB92D-7443-42FF-8DF0-4A07742FE7F1}" srcOrd="1" destOrd="0" presId="urn:microsoft.com/office/officeart/2005/8/layout/chevron2"/>
    <dgm:cxn modelId="{718B2C2F-1092-4EC6-AC86-3287BBFB561F}" type="presParOf" srcId="{33B0DC58-8994-495E-B99A-CD940598DB39}" destId="{7FB66C55-3717-477F-97CE-A95920941F15}" srcOrd="7" destOrd="0" presId="urn:microsoft.com/office/officeart/2005/8/layout/chevron2"/>
    <dgm:cxn modelId="{6ABB3E58-19F0-4982-9C62-0362C518174F}" type="presParOf" srcId="{33B0DC58-8994-495E-B99A-CD940598DB39}" destId="{BA7B859C-93A0-4C4C-9855-4652CB6E8080}" srcOrd="8" destOrd="0" presId="urn:microsoft.com/office/officeart/2005/8/layout/chevron2"/>
    <dgm:cxn modelId="{8ECF5F65-2D26-49FC-99F8-581AF64DA4D9}" type="presParOf" srcId="{BA7B859C-93A0-4C4C-9855-4652CB6E8080}" destId="{0D1F7E6B-D343-441A-A967-2ED066EFB832}" srcOrd="0" destOrd="0" presId="urn:microsoft.com/office/officeart/2005/8/layout/chevron2"/>
    <dgm:cxn modelId="{98F9609D-F94B-4280-8F9A-1172C17E3DFF}" type="presParOf" srcId="{BA7B859C-93A0-4C4C-9855-4652CB6E8080}" destId="{D89B73D3-5E58-4ED8-9D11-102D5923B90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6AC5B-2433-4926-B6E0-118D9D4A0844}">
      <dsp:nvSpPr>
        <dsp:cNvPr id="0" name=""/>
        <dsp:cNvSpPr/>
      </dsp:nvSpPr>
      <dsp:spPr>
        <a:xfrm rot="5400000">
          <a:off x="-192512" y="190442"/>
          <a:ext cx="1324794" cy="95218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/>
            <a:t>Evaluación de necesidades</a:t>
          </a:r>
        </a:p>
      </dsp:txBody>
      <dsp:txXfrm rot="-5400000">
        <a:off x="-6205" y="480227"/>
        <a:ext cx="952181" cy="372613"/>
      </dsp:txXfrm>
    </dsp:sp>
    <dsp:sp modelId="{3061641C-7C51-4B5A-A07C-9F599C1F7623}">
      <dsp:nvSpPr>
        <dsp:cNvPr id="0" name=""/>
        <dsp:cNvSpPr/>
      </dsp:nvSpPr>
      <dsp:spPr>
        <a:xfrm rot="5400000">
          <a:off x="5810380" y="-4872682"/>
          <a:ext cx="861116" cy="10614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 dirty="0"/>
            <a:t>Proceso ordenado y metódico que busca identificar y comprender necesidades de una población especifica antes de llevar a cabo un proyecto particular.</a:t>
          </a:r>
        </a:p>
      </dsp:txBody>
      <dsp:txXfrm rot="-5400000">
        <a:off x="933562" y="46172"/>
        <a:ext cx="10572716" cy="777044"/>
      </dsp:txXfrm>
    </dsp:sp>
    <dsp:sp modelId="{0F8B3953-DEEB-4DF6-B0EF-0BB0858B97E9}">
      <dsp:nvSpPr>
        <dsp:cNvPr id="0" name=""/>
        <dsp:cNvSpPr/>
      </dsp:nvSpPr>
      <dsp:spPr>
        <a:xfrm rot="5400000">
          <a:off x="-204925" y="1412674"/>
          <a:ext cx="1324794" cy="92735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/>
            <a:t>Evaluación de capacidades</a:t>
          </a:r>
        </a:p>
      </dsp:txBody>
      <dsp:txXfrm rot="-5400000">
        <a:off x="-6206" y="1677633"/>
        <a:ext cx="927356" cy="397438"/>
      </dsp:txXfrm>
    </dsp:sp>
    <dsp:sp modelId="{17FE2EA6-42BB-4479-955E-5400FE3EF53F}">
      <dsp:nvSpPr>
        <dsp:cNvPr id="0" name=""/>
        <dsp:cNvSpPr/>
      </dsp:nvSpPr>
      <dsp:spPr>
        <a:xfrm rot="5400000">
          <a:off x="5797968" y="-3662862"/>
          <a:ext cx="861116" cy="10614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 dirty="0"/>
            <a:t>Proceso que busca entender y evaluar las habilidades y recursos de la institución para llevar a cabo ciertas iniciativas en el ámbito de VcM [Institucional]</a:t>
          </a:r>
        </a:p>
      </dsp:txBody>
      <dsp:txXfrm rot="-5400000">
        <a:off x="921150" y="1255992"/>
        <a:ext cx="10572716" cy="777044"/>
      </dsp:txXfrm>
    </dsp:sp>
    <dsp:sp modelId="{738C76D9-E5F2-4030-8B88-09D27ADA1D20}">
      <dsp:nvSpPr>
        <dsp:cNvPr id="0" name=""/>
        <dsp:cNvSpPr/>
      </dsp:nvSpPr>
      <dsp:spPr>
        <a:xfrm rot="5400000">
          <a:off x="-204925" y="2622493"/>
          <a:ext cx="1324794" cy="92735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/>
            <a:t>Evaluación de Pertinencia</a:t>
          </a:r>
        </a:p>
      </dsp:txBody>
      <dsp:txXfrm rot="-5400000">
        <a:off x="-6206" y="2887452"/>
        <a:ext cx="927356" cy="397438"/>
      </dsp:txXfrm>
    </dsp:sp>
    <dsp:sp modelId="{82049A59-0FB2-4F47-80D4-1CF06F3D4C97}">
      <dsp:nvSpPr>
        <dsp:cNvPr id="0" name=""/>
        <dsp:cNvSpPr/>
      </dsp:nvSpPr>
      <dsp:spPr>
        <a:xfrm rot="5400000">
          <a:off x="5797968" y="-2453043"/>
          <a:ext cx="861116" cy="10614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 dirty="0"/>
            <a:t>Proceso que busca determinar si un programa o proyecto es adecuado y significativo para las necesidades y contexto en el que se llevan a cabo iniciativas. </a:t>
          </a:r>
        </a:p>
      </dsp:txBody>
      <dsp:txXfrm rot="-5400000">
        <a:off x="921150" y="2465811"/>
        <a:ext cx="10572716" cy="777044"/>
      </dsp:txXfrm>
    </dsp:sp>
    <dsp:sp modelId="{96FFD284-87A2-49C0-98C8-0B1A1041DCE3}">
      <dsp:nvSpPr>
        <dsp:cNvPr id="0" name=""/>
        <dsp:cNvSpPr/>
      </dsp:nvSpPr>
      <dsp:spPr>
        <a:xfrm rot="5400000">
          <a:off x="-204925" y="3832313"/>
          <a:ext cx="1324794" cy="92735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/>
            <a:t>Evaluación de Contribución</a:t>
          </a:r>
        </a:p>
      </dsp:txBody>
      <dsp:txXfrm rot="-5400000">
        <a:off x="-6206" y="4097272"/>
        <a:ext cx="927356" cy="397438"/>
      </dsp:txXfrm>
    </dsp:sp>
    <dsp:sp modelId="{937FB92D-7443-42FF-8DF0-4A07742FE7F1}">
      <dsp:nvSpPr>
        <dsp:cNvPr id="0" name=""/>
        <dsp:cNvSpPr/>
      </dsp:nvSpPr>
      <dsp:spPr>
        <a:xfrm rot="5400000">
          <a:off x="5797968" y="-1243224"/>
          <a:ext cx="861116" cy="10614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 dirty="0"/>
            <a:t>Proceso que permite analizar cuanto ha contribuido una iniciativa de VcM a los resultados observados.. A diferencia de la Eva. de impacto que es causal, la de contribución determina la medida en que las iniciativas institucionales – y no institucionales- influyen en los cambios, considerando contexto y factores externos. </a:t>
          </a:r>
        </a:p>
      </dsp:txBody>
      <dsp:txXfrm rot="-5400000">
        <a:off x="921150" y="3675630"/>
        <a:ext cx="10572716" cy="777044"/>
      </dsp:txXfrm>
    </dsp:sp>
    <dsp:sp modelId="{0D1F7E6B-D343-441A-A967-2ED066EFB832}">
      <dsp:nvSpPr>
        <dsp:cNvPr id="0" name=""/>
        <dsp:cNvSpPr/>
      </dsp:nvSpPr>
      <dsp:spPr>
        <a:xfrm rot="5400000">
          <a:off x="-204925" y="5042132"/>
          <a:ext cx="1324794" cy="927356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/>
            <a:t>Evaluación de Impacto</a:t>
          </a:r>
        </a:p>
      </dsp:txBody>
      <dsp:txXfrm rot="-5400000">
        <a:off x="-6206" y="5307091"/>
        <a:ext cx="927356" cy="397438"/>
      </dsp:txXfrm>
    </dsp:sp>
    <dsp:sp modelId="{D89B73D3-5E58-4ED8-9D11-102D5923B905}">
      <dsp:nvSpPr>
        <dsp:cNvPr id="0" name=""/>
        <dsp:cNvSpPr/>
      </dsp:nvSpPr>
      <dsp:spPr>
        <a:xfrm rot="5400000">
          <a:off x="5797968" y="-33404"/>
          <a:ext cx="861116" cy="106147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 dirty="0"/>
            <a:t>Proceso orientado a identificar cambios significativos y perdurables provocados por un conjunto de acciones específicas, siendo realizado una vez que se han finalizado dichas iniciativas [Causal]</a:t>
          </a:r>
        </a:p>
      </dsp:txBody>
      <dsp:txXfrm rot="-5400000">
        <a:off x="921150" y="4885450"/>
        <a:ext cx="10572716" cy="777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16149-335A-8E49-84BE-6EA98147952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3D073-4B9E-A344-8FB8-5A5410E19E8B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408141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3D073-4B9E-A344-8FB8-5A5410E19E8B}" type="slidenum">
              <a:rPr lang="en-CL" smtClean="0"/>
              <a:t>5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95679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3D073-4B9E-A344-8FB8-5A5410E19E8B}" type="slidenum">
              <a:rPr lang="en-CL" smtClean="0"/>
              <a:t>6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48048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0F825-528E-6CBD-2191-AF787C17C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14EC6-1C86-2E2D-BD33-C96785505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1F92B-DEF3-AD20-04A9-D5BBF6A22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FA06-8534-FF0E-66F9-5243680C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92282-E97F-3EE7-9F62-34A6DEC2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65351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396A-7DFF-0A97-2577-F6EA8E57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3150D-C464-FCEE-D99C-7E6584DF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07D10-135F-58B9-9F07-6F04F5B1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DA9F9-1B4A-6188-137D-E778E4C7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82ED0-96B4-FCC0-5CC7-35B4F1BE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2175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ABAE1-389A-C817-F974-DDBF21A5E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596A8-AC3E-893F-6D6E-39CFBE710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FB6A2-1F9B-D83F-E00E-2F6EBBD0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CF56-1624-1B9A-9077-260CDD34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1930A-C612-F3B3-E1B2-DBA07DCCC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424425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11EA-91AF-CF97-AD6B-E547E8E75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70CC-5DE0-1DB3-DE99-4F426BC29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6979-760B-6D43-BABA-9C5E5FD3E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DB773-E3F8-D276-867E-5B2D515A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A7CA-4380-96EE-77CC-8B67E13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52540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1918-7F48-C9E8-AAD7-23971340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8C459-7E95-F874-43BA-23F42E133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DDB1-7EEA-5157-F29C-700B3075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E7ED-1285-37FC-3886-E292469E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D1E02-A364-2A68-D943-73494734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24200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B110-4284-0FB4-26A7-FF5B4BF9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D7528-7F45-DF9A-D5CE-6B42C27DB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67250-081D-A176-044B-09EC763B5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EA8A3-F31E-E04B-880B-AD85E587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609C3-8DFE-3DBF-983A-F96C0979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58625-37CC-FEE4-652E-3D5EA4BC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14619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6EDB-8D1C-E62B-FB26-F4A00BBC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C88CF-248E-8515-9269-C91EB39C4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67B8C-1682-AC65-8BA2-1A73F8547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E21EE-7994-4CD3-79E8-11388183C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2C50A0-353B-8BDC-BF61-9516EDB8A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6D420B-D7F4-3BE9-8058-05E2C16E2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BFCA9A-5389-EE51-CCE4-13B703CA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5152F5-F95F-6713-B402-8C0EF915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68489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5C699-21A9-E219-D616-95CB7F2D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CC43AB-54FA-C489-472B-4D161F52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6EBDF-AEFC-49B4-113B-EC7616079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63B831-32CB-2940-A338-DFF07A71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86284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93BC98-97FD-B801-2816-B0FD948A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246FA8-4743-B793-6EB0-9BBCF3F6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48C11-3FB8-8F31-CD35-91D1AD57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98068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876F-6866-5C00-6B7B-671CD6978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206B-8201-6693-72AB-E56F0C6AB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754E5-F450-FFFF-C2D4-02222A090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01AF5-408F-8B8F-A017-67FDC795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D4D49-B125-7D00-66BD-58F636B2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AE8C9-9B2A-BFB4-8538-AEE8D1DE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19547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90E0-45FA-3A35-287F-95845D80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6BE6F5-842D-6776-16A0-B2C2EF305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8D5C5-484C-C1CE-0012-7077DC674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7D16A-F70E-403D-2BE8-55D990F1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8A7-991A-4329-EB97-174E2925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ECBC9-EC7C-3558-2707-98E2E7D1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34902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695F7A-1884-3BCC-00C2-89B4FCD3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E9B86-461E-C1DA-79EF-F7457F44B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EAA98-8B20-CAAB-7F88-36F02864C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08431-A6DC-B14A-872A-68C5A7641ABF}" type="datetimeFigureOut">
              <a:rPr lang="en-CL" smtClean="0"/>
              <a:t>11/26/2024</a:t>
            </a:fld>
            <a:endParaRPr lang="en-C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8487-6E22-52E8-0374-02F806E5B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6BC51-03F4-C14A-9E25-3BB577B32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4563-84F4-EF4E-9E11-02D828A92E6A}" type="slidenum">
              <a:rPr lang="en-CL" smtClean="0"/>
              <a:t>‹Nº›</a:t>
            </a:fld>
            <a:endParaRPr lang="en-CL"/>
          </a:p>
        </p:txBody>
      </p:sp>
    </p:spTree>
    <p:extLst>
      <p:ext uri="{BB962C8B-B14F-4D97-AF65-F5344CB8AC3E}">
        <p14:creationId xmlns:p14="http://schemas.microsoft.com/office/powerpoint/2010/main" val="349097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nify.academia.cl/logi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5AE113-D47A-C29C-CE9F-6B6F72B37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824981" y="435149"/>
            <a:ext cx="3367016" cy="59517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2D6C91-97C2-3FE5-EEE2-D55E18924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38" y="129700"/>
            <a:ext cx="3251448" cy="98602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65B1CAF-4E30-7C32-740F-622D1B2D5A4B}"/>
              </a:ext>
            </a:extLst>
          </p:cNvPr>
          <p:cNvSpPr txBox="1"/>
          <p:nvPr/>
        </p:nvSpPr>
        <p:spPr>
          <a:xfrm>
            <a:off x="593785" y="1942971"/>
            <a:ext cx="80119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Sistema de Registro, Seguimiento y Evaluación de la Dirección de Vinculación con el Medio, Universidad Academia de Humanismo Cristiano </a:t>
            </a:r>
            <a:r>
              <a:rPr lang="es-CL" sz="4400" u="sng" dirty="0">
                <a:solidFill>
                  <a:schemeClr val="bg1"/>
                </a:solidFill>
                <a:latin typeface="Barlow Condensed SemiBold" panose="00000706000000000000" pitchFamily="2" charset="0"/>
              </a:rPr>
              <a:t>SIRSE</a:t>
            </a:r>
          </a:p>
        </p:txBody>
      </p:sp>
    </p:spTree>
    <p:extLst>
      <p:ext uri="{BB962C8B-B14F-4D97-AF65-F5344CB8AC3E}">
        <p14:creationId xmlns:p14="http://schemas.microsoft.com/office/powerpoint/2010/main" val="28560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>
            <a:extLst>
              <a:ext uri="{FF2B5EF4-FFF2-40B4-BE49-F238E27FC236}">
                <a16:creationId xmlns:a16="http://schemas.microsoft.com/office/drawing/2014/main" id="{EE7CF527-6DBC-3A7F-1CF3-9B4610A5772C}"/>
              </a:ext>
            </a:extLst>
          </p:cNvPr>
          <p:cNvGrpSpPr/>
          <p:nvPr/>
        </p:nvGrpSpPr>
        <p:grpSpPr>
          <a:xfrm>
            <a:off x="714574" y="400074"/>
            <a:ext cx="4330013" cy="863600"/>
            <a:chOff x="714574" y="133316"/>
            <a:chExt cx="4330013" cy="8636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F3D4556-4B91-ED1E-2DDF-C26F49851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574" y="133316"/>
              <a:ext cx="4330013" cy="86360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9345E26-5A6A-31E3-A710-11EF526FF3B3}"/>
                </a:ext>
              </a:extLst>
            </p:cNvPr>
            <p:cNvSpPr txBox="1"/>
            <p:nvPr/>
          </p:nvSpPr>
          <p:spPr>
            <a:xfrm>
              <a:off x="1050672" y="171302"/>
              <a:ext cx="321273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4000" dirty="0">
                  <a:latin typeface="Barlow Condensed" panose="00000506000000000000" pitchFamily="2" charset="0"/>
                </a:rPr>
                <a:t>¿Qué es el </a:t>
              </a:r>
              <a:r>
                <a:rPr lang="es-CL" sz="4000" b="1" dirty="0">
                  <a:latin typeface="Barlow Condensed" panose="00000506000000000000" pitchFamily="2" charset="0"/>
                </a:rPr>
                <a:t>SIRSE</a:t>
              </a:r>
              <a:r>
                <a:rPr lang="es-CL" sz="4000" dirty="0">
                  <a:latin typeface="Barlow Condensed" panose="00000506000000000000" pitchFamily="2" charset="0"/>
                </a:rPr>
                <a:t>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E7F0DBC3-290C-7B90-7540-4E8038D64269}"/>
              </a:ext>
            </a:extLst>
          </p:cNvPr>
          <p:cNvSpPr txBox="1"/>
          <p:nvPr/>
        </p:nvSpPr>
        <p:spPr>
          <a:xfrm>
            <a:off x="714574" y="1484825"/>
            <a:ext cx="10402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Barlow Condensed" panose="00000506000000000000" pitchFamily="2" charset="0"/>
              </a:rPr>
              <a:t>Es una plataforma al servicio de académicas/os, profesionales y funcionarios/as de la Universidad, para el registro, sistematización y evaluación de las iniciativas y actividades del área de </a:t>
            </a:r>
            <a:r>
              <a:rPr lang="es-ES" sz="2400" b="1" dirty="0">
                <a:latin typeface="Barlow Condensed" panose="00000506000000000000" pitchFamily="2" charset="0"/>
              </a:rPr>
              <a:t>vinculación con el medio</a:t>
            </a:r>
            <a:r>
              <a:rPr lang="es-ES" sz="2400" dirty="0">
                <a:latin typeface="Barlow Condensed" panose="00000506000000000000" pitchFamily="2" charset="0"/>
              </a:rPr>
              <a:t>, realizadas por las diferentes Direcciones y Unidades académicas y administrativas. </a:t>
            </a:r>
            <a:endParaRPr lang="es-CL" sz="2400" dirty="0">
              <a:solidFill>
                <a:schemeClr val="bg1"/>
              </a:solidFill>
              <a:latin typeface="Barlow Condensed" panose="00000506000000000000" pitchFamily="2" charset="0"/>
            </a:endParaRPr>
          </a:p>
        </p:txBody>
      </p:sp>
      <p:pic>
        <p:nvPicPr>
          <p:cNvPr id="14" name="Picture 1">
            <a:extLst>
              <a:ext uri="{FF2B5EF4-FFF2-40B4-BE49-F238E27FC236}">
                <a16:creationId xmlns:a16="http://schemas.microsoft.com/office/drawing/2014/main" id="{5371859A-3B09-13C8-DA30-88F390B0D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5097" y="5041631"/>
            <a:ext cx="1806903" cy="1806903"/>
          </a:xfrm>
          <a:prstGeom prst="rect">
            <a:avLst/>
          </a:prstGeom>
        </p:spPr>
      </p:pic>
      <p:grpSp>
        <p:nvGrpSpPr>
          <p:cNvPr id="27" name="Grupo 26">
            <a:extLst>
              <a:ext uri="{FF2B5EF4-FFF2-40B4-BE49-F238E27FC236}">
                <a16:creationId xmlns:a16="http://schemas.microsoft.com/office/drawing/2014/main" id="{863CC5D2-CB76-5AC8-DD68-321380A34E8C}"/>
              </a:ext>
            </a:extLst>
          </p:cNvPr>
          <p:cNvGrpSpPr/>
          <p:nvPr/>
        </p:nvGrpSpPr>
        <p:grpSpPr>
          <a:xfrm>
            <a:off x="714574" y="3429000"/>
            <a:ext cx="10147867" cy="863600"/>
            <a:chOff x="714574" y="3098396"/>
            <a:chExt cx="10147867" cy="863600"/>
          </a:xfrm>
        </p:grpSpPr>
        <p:pic>
          <p:nvPicPr>
            <p:cNvPr id="23" name="Picture 1">
              <a:extLst>
                <a:ext uri="{FF2B5EF4-FFF2-40B4-BE49-F238E27FC236}">
                  <a16:creationId xmlns:a16="http://schemas.microsoft.com/office/drawing/2014/main" id="{CDF8421E-8C75-EA8F-EFB8-4E90F2549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574" y="3098396"/>
              <a:ext cx="10147867" cy="863600"/>
            </a:xfrm>
            <a:prstGeom prst="rect">
              <a:avLst/>
            </a:prstGeom>
          </p:spPr>
        </p:pic>
        <p:sp>
          <p:nvSpPr>
            <p:cNvPr id="24" name="TextBox 2">
              <a:extLst>
                <a:ext uri="{FF2B5EF4-FFF2-40B4-BE49-F238E27FC236}">
                  <a16:creationId xmlns:a16="http://schemas.microsoft.com/office/drawing/2014/main" id="{695EAC7B-4E7A-438F-0D29-16E1A0061859}"/>
                </a:ext>
              </a:extLst>
            </p:cNvPr>
            <p:cNvSpPr txBox="1"/>
            <p:nvPr/>
          </p:nvSpPr>
          <p:spPr>
            <a:xfrm>
              <a:off x="879825" y="3176253"/>
              <a:ext cx="840807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4000" dirty="0">
                  <a:latin typeface="Barlow Condensed" panose="00000506000000000000" pitchFamily="2" charset="0"/>
                </a:rPr>
                <a:t>¿Qué es la </a:t>
              </a:r>
              <a:r>
                <a:rPr lang="es-CL" sz="4000" b="1" dirty="0">
                  <a:latin typeface="Barlow Condensed" panose="00000506000000000000" pitchFamily="2" charset="0"/>
                </a:rPr>
                <a:t>Vinculación con el Medio </a:t>
              </a:r>
              <a:r>
                <a:rPr lang="es-CL" sz="2400" b="1" dirty="0">
                  <a:latin typeface="Barlow Condensed" panose="00000506000000000000" pitchFamily="2" charset="0"/>
                </a:rPr>
                <a:t>(VcM en adelante) </a:t>
              </a:r>
              <a:r>
                <a:rPr lang="es-CL" sz="4000" dirty="0">
                  <a:latin typeface="Barlow Condensed" panose="00000506000000000000" pitchFamily="2" charset="0"/>
                </a:rPr>
                <a:t>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DC7A14B-517D-3D24-37CF-AD95C3AA8F58}"/>
              </a:ext>
            </a:extLst>
          </p:cNvPr>
          <p:cNvSpPr txBox="1"/>
          <p:nvPr/>
        </p:nvSpPr>
        <p:spPr>
          <a:xfrm>
            <a:off x="879825" y="4513751"/>
            <a:ext cx="91332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Barlow Condensed" panose="00000506000000000000" pitchFamily="2" charset="0"/>
              </a:rPr>
              <a:t>Según la Política de VcM de la Universidad, es el “conjunto de nexos que se establecen con el medio disciplinario, artístico, cultural, tecnológico, productivo, político y profesional, con el fin de mejorar el desempeño de las funciones institucionales, de facilitar el desarrollo académico-profesional, su actualización o perfeccionamiento, de manera de contribuir al logro de la Misión y Visión institucional”.</a:t>
            </a:r>
            <a:endParaRPr lang="es-CL" sz="2400" dirty="0">
              <a:solidFill>
                <a:schemeClr val="bg1"/>
              </a:solidFill>
              <a:latin typeface="Barlow Condensed" panose="00000506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91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C9C01-39F6-E684-1430-A5275D758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>
            <a:extLst>
              <a:ext uri="{FF2B5EF4-FFF2-40B4-BE49-F238E27FC236}">
                <a16:creationId xmlns:a16="http://schemas.microsoft.com/office/drawing/2014/main" id="{00522652-D558-D779-D75B-648364E530FC}"/>
              </a:ext>
            </a:extLst>
          </p:cNvPr>
          <p:cNvGrpSpPr/>
          <p:nvPr/>
        </p:nvGrpSpPr>
        <p:grpSpPr>
          <a:xfrm>
            <a:off x="1912815" y="1136599"/>
            <a:ext cx="7609619" cy="863600"/>
            <a:chOff x="714574" y="133316"/>
            <a:chExt cx="4330013" cy="8636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189C629D-6DB8-1F87-B014-C9AEE82A73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574" y="133316"/>
              <a:ext cx="4330013" cy="86360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C18EB50-9EBE-A858-370B-8191F337B021}"/>
                </a:ext>
              </a:extLst>
            </p:cNvPr>
            <p:cNvSpPr txBox="1"/>
            <p:nvPr/>
          </p:nvSpPr>
          <p:spPr>
            <a:xfrm>
              <a:off x="1050672" y="171302"/>
              <a:ext cx="34909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4000" dirty="0">
                  <a:latin typeface="Barlow Condensed" panose="00000506000000000000" pitchFamily="2" charset="0"/>
                </a:rPr>
                <a:t>¿Por qué es importante Registrar?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77F71D63-6235-3660-D74B-168F221D67FB}"/>
              </a:ext>
            </a:extLst>
          </p:cNvPr>
          <p:cNvSpPr txBox="1"/>
          <p:nvPr/>
        </p:nvSpPr>
        <p:spPr>
          <a:xfrm>
            <a:off x="1342696" y="2267095"/>
            <a:ext cx="95066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Barlow Condensed" panose="00000506000000000000" pitchFamily="2" charset="0"/>
              </a:rPr>
              <a:t>La </a:t>
            </a:r>
            <a:r>
              <a:rPr lang="es-ES" sz="2400" b="1" dirty="0">
                <a:latin typeface="Barlow Condensed" panose="00000506000000000000" pitchFamily="2" charset="0"/>
              </a:rPr>
              <a:t>Ley </a:t>
            </a:r>
            <a:r>
              <a:rPr lang="es-ES" sz="2400" b="1" dirty="0" err="1">
                <a:latin typeface="Barlow Condensed" panose="00000506000000000000" pitchFamily="2" charset="0"/>
              </a:rPr>
              <a:t>N°</a:t>
            </a:r>
            <a:r>
              <a:rPr lang="es-ES" sz="2400" b="1" dirty="0">
                <a:latin typeface="Barlow Condensed" panose="00000506000000000000" pitchFamily="2" charset="0"/>
              </a:rPr>
              <a:t> 20.129 </a:t>
            </a:r>
            <a:r>
              <a:rPr lang="es-ES" sz="2400" dirty="0">
                <a:latin typeface="Barlow Condensed" panose="00000506000000000000" pitchFamily="2" charset="0"/>
              </a:rPr>
              <a:t>del Sistema de Aseguramiento de la Calidad de la Educación Superior, en su artículo N°18 establece sobre la </a:t>
            </a:r>
            <a:r>
              <a:rPr lang="es-ES" sz="2400" dirty="0" err="1">
                <a:latin typeface="Barlow Condensed" panose="00000506000000000000" pitchFamily="2" charset="0"/>
              </a:rPr>
              <a:t>Vcm</a:t>
            </a:r>
            <a:r>
              <a:rPr lang="es-ES" sz="2400" dirty="0">
                <a:latin typeface="Barlow Condensed" panose="00000506000000000000" pitchFamily="2" charset="0"/>
              </a:rPr>
              <a:t> que “la institución de educación superior debe contar con políticas y mecanismos sistemáticos de </a:t>
            </a:r>
            <a:r>
              <a:rPr lang="es-ES" sz="2400" u="sng" dirty="0">
                <a:latin typeface="Barlow Condensed" panose="00000506000000000000" pitchFamily="2" charset="0"/>
              </a:rPr>
              <a:t>vinculación bidireccional </a:t>
            </a:r>
            <a:r>
              <a:rPr lang="es-ES" sz="2400" dirty="0">
                <a:latin typeface="Barlow Condensed" panose="00000506000000000000" pitchFamily="2" charset="0"/>
              </a:rPr>
              <a:t>con su entorno significativo local, nacional e internacional, y con otras instituciones de educación superior, que aseguren resultados de calidad. </a:t>
            </a:r>
          </a:p>
          <a:p>
            <a:pPr algn="just"/>
            <a:endParaRPr lang="es-ES" sz="2400" dirty="0">
              <a:latin typeface="Barlow Condensed" panose="00000506000000000000" pitchFamily="2" charset="0"/>
            </a:endParaRPr>
          </a:p>
          <a:p>
            <a:pPr algn="just"/>
            <a:r>
              <a:rPr lang="es-ES" sz="2400" dirty="0">
                <a:latin typeface="Barlow Condensed" panose="00000506000000000000" pitchFamily="2" charset="0"/>
              </a:rPr>
              <a:t>Asimismo, deberán incorporarse </a:t>
            </a:r>
            <a:r>
              <a:rPr lang="es-ES" sz="2400" i="1" dirty="0">
                <a:latin typeface="Barlow Condensed" panose="00000506000000000000" pitchFamily="2" charset="0"/>
              </a:rPr>
              <a:t>mecanismos de evaluación</a:t>
            </a:r>
            <a:r>
              <a:rPr lang="es-ES" sz="2400" dirty="0">
                <a:latin typeface="Barlow Condensed" panose="00000506000000000000" pitchFamily="2" charset="0"/>
              </a:rPr>
              <a:t> de la pertinencia e impacto de las acciones ejecutadas, e </a:t>
            </a:r>
            <a:r>
              <a:rPr lang="es-ES" sz="2400" u="sng" dirty="0">
                <a:latin typeface="Barlow Condensed" panose="00000506000000000000" pitchFamily="2" charset="0"/>
              </a:rPr>
              <a:t>indicadores</a:t>
            </a:r>
            <a:r>
              <a:rPr lang="es-ES" sz="2400" dirty="0">
                <a:latin typeface="Barlow Condensed" panose="00000506000000000000" pitchFamily="2" charset="0"/>
              </a:rPr>
              <a:t> que reflejen los aportes de la institución al desarrollo sustentable de la región y del país”. </a:t>
            </a:r>
            <a:endParaRPr lang="es-CL" sz="2400" dirty="0">
              <a:solidFill>
                <a:schemeClr val="bg1"/>
              </a:solidFill>
              <a:latin typeface="Barlow Condensed" panose="00000506000000000000" pitchFamily="2" charset="0"/>
            </a:endParaRPr>
          </a:p>
        </p:txBody>
      </p:sp>
      <p:pic>
        <p:nvPicPr>
          <p:cNvPr id="14" name="Picture 1">
            <a:extLst>
              <a:ext uri="{FF2B5EF4-FFF2-40B4-BE49-F238E27FC236}">
                <a16:creationId xmlns:a16="http://schemas.microsoft.com/office/drawing/2014/main" id="{60B8F24C-4EA7-28E1-83CA-BC3C1886A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5097" y="75568"/>
            <a:ext cx="1806903" cy="18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2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0A2EB-D75A-B2BC-7A0C-885E843DA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25">
            <a:extLst>
              <a:ext uri="{FF2B5EF4-FFF2-40B4-BE49-F238E27FC236}">
                <a16:creationId xmlns:a16="http://schemas.microsoft.com/office/drawing/2014/main" id="{96751DA8-D877-E9CC-CE02-17C71656B063}"/>
              </a:ext>
            </a:extLst>
          </p:cNvPr>
          <p:cNvGrpSpPr/>
          <p:nvPr/>
        </p:nvGrpSpPr>
        <p:grpSpPr>
          <a:xfrm>
            <a:off x="1960941" y="547219"/>
            <a:ext cx="7609618" cy="863600"/>
            <a:chOff x="714574" y="133316"/>
            <a:chExt cx="4330013" cy="8636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8578954-687E-6DEC-051E-C77B3C64B1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574" y="133316"/>
              <a:ext cx="4330013" cy="86360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ECDD1F-C568-6A17-9401-14B953FA015B}"/>
                </a:ext>
              </a:extLst>
            </p:cNvPr>
            <p:cNvSpPr txBox="1"/>
            <p:nvPr/>
          </p:nvSpPr>
          <p:spPr>
            <a:xfrm>
              <a:off x="1994715" y="133316"/>
              <a:ext cx="17697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L" sz="4000" dirty="0">
                  <a:latin typeface="Barlow Condensed" panose="00000506000000000000" pitchFamily="2" charset="0"/>
                </a:rPr>
                <a:t>¿Qué es evaluar?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pic>
        <p:nvPicPr>
          <p:cNvPr id="14" name="Picture 1">
            <a:extLst>
              <a:ext uri="{FF2B5EF4-FFF2-40B4-BE49-F238E27FC236}">
                <a16:creationId xmlns:a16="http://schemas.microsoft.com/office/drawing/2014/main" id="{C771E9D0-EC74-2164-C9CD-F4F9EC735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5739" y="75568"/>
            <a:ext cx="1366261" cy="1366261"/>
          </a:xfrm>
          <a:prstGeom prst="rect">
            <a:avLst/>
          </a:prstGeom>
        </p:spPr>
      </p:pic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8E962F50-2109-112F-7206-94B414239D4B}"/>
              </a:ext>
            </a:extLst>
          </p:cNvPr>
          <p:cNvSpPr/>
          <p:nvPr/>
        </p:nvSpPr>
        <p:spPr>
          <a:xfrm>
            <a:off x="729363" y="1858918"/>
            <a:ext cx="2065283" cy="54634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sz="2800" b="1" dirty="0">
                <a:solidFill>
                  <a:schemeClr val="tx1"/>
                </a:solidFill>
                <a:latin typeface="Barlow Condensed" panose="00000506000000000000" pitchFamily="2" charset="0"/>
              </a:rPr>
              <a:t>Ramos (1989)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839F1C5-B6BC-4A74-659C-BB842B78009C}"/>
              </a:ext>
            </a:extLst>
          </p:cNvPr>
          <p:cNvSpPr txBox="1"/>
          <p:nvPr/>
        </p:nvSpPr>
        <p:spPr>
          <a:xfrm>
            <a:off x="3216121" y="1644064"/>
            <a:ext cx="760961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CL" sz="2000" dirty="0">
                <a:latin typeface="Barlow Condensed" panose="00000506000000000000" pitchFamily="2" charset="0"/>
              </a:rPr>
              <a:t>Según Ramos, la evaluación es un procedimiento sistemático de recopilación y análisis de información. Este enfoque permite valorar situaciones y tomar decisiones fundamentadas, facilitando la mejora continua de las actividades académicas.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4A039D9-4DE5-3C94-B718-F845163DFC2A}"/>
              </a:ext>
            </a:extLst>
          </p:cNvPr>
          <p:cNvSpPr/>
          <p:nvPr/>
        </p:nvSpPr>
        <p:spPr>
          <a:xfrm>
            <a:off x="729363" y="4855037"/>
            <a:ext cx="2065283" cy="546349"/>
          </a:xfrm>
          <a:prstGeom prst="roundRect">
            <a:avLst/>
          </a:prstGeom>
          <a:solidFill>
            <a:srgbClr val="C5B6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sz="2800" b="1" dirty="0">
                <a:solidFill>
                  <a:schemeClr val="tx1"/>
                </a:solidFill>
                <a:latin typeface="Barlow Condensed" panose="00000506000000000000" pitchFamily="2" charset="0"/>
              </a:rPr>
              <a:t>Livas  (1980)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5CB0F65-0F78-AACA-5EA9-56FC17D265F9}"/>
              </a:ext>
            </a:extLst>
          </p:cNvPr>
          <p:cNvSpPr/>
          <p:nvPr/>
        </p:nvSpPr>
        <p:spPr>
          <a:xfrm>
            <a:off x="729363" y="3350172"/>
            <a:ext cx="2065283" cy="81192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sz="2800" b="1" dirty="0">
                <a:solidFill>
                  <a:schemeClr val="tx1"/>
                </a:solidFill>
                <a:latin typeface="Barlow Condensed" panose="00000506000000000000" pitchFamily="2" charset="0"/>
              </a:rPr>
              <a:t>Cronbach (1963)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3424C6C-F0E0-83BC-4445-D7B26D77C863}"/>
              </a:ext>
            </a:extLst>
          </p:cNvPr>
          <p:cNvSpPr txBox="1"/>
          <p:nvPr/>
        </p:nvSpPr>
        <p:spPr>
          <a:xfrm>
            <a:off x="3216121" y="3259157"/>
            <a:ext cx="7609618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CL" sz="2000" dirty="0">
                <a:latin typeface="Barlow Condensed" panose="00000506000000000000" pitchFamily="2" charset="0"/>
              </a:rPr>
              <a:t>Cronbach describa la evaluación como el proceso de reunir y utilizar información para la toma de decisiones. Esta enfoque es clave en la educación, ya que orienta la efectividad de las intervenciones y programas educativos.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7F3503-4DC2-DB5D-4ACE-356AEE374B77}"/>
              </a:ext>
            </a:extLst>
          </p:cNvPr>
          <p:cNvSpPr txBox="1"/>
          <p:nvPr/>
        </p:nvSpPr>
        <p:spPr>
          <a:xfrm>
            <a:off x="3216121" y="4758879"/>
            <a:ext cx="7609618" cy="1323439"/>
          </a:xfrm>
          <a:prstGeom prst="rect">
            <a:avLst/>
          </a:prstGeom>
          <a:solidFill>
            <a:srgbClr val="FECEF5"/>
          </a:solidFill>
        </p:spPr>
        <p:txBody>
          <a:bodyPr wrap="square">
            <a:spAutoFit/>
          </a:bodyPr>
          <a:lstStyle/>
          <a:p>
            <a:pPr lvl="0"/>
            <a:r>
              <a:rPr lang="es-CL" sz="2000" dirty="0">
                <a:latin typeface="Barlow Condensed" panose="00000506000000000000" pitchFamily="2" charset="0"/>
              </a:rPr>
              <a:t>Livas define la evaluación como un proceso sistemático y objetivo de recopilaciones de datos sobre un fenómeno. Esto permite interpretar resultados para tomar decisiones informadas, lo que es crucial en el ámbito educativo y su vinculación con el entorno.</a:t>
            </a:r>
          </a:p>
        </p:txBody>
      </p:sp>
    </p:spTree>
    <p:extLst>
      <p:ext uri="{BB962C8B-B14F-4D97-AF65-F5344CB8AC3E}">
        <p14:creationId xmlns:p14="http://schemas.microsoft.com/office/powerpoint/2010/main" val="3720115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A24C7A9-1842-9985-3149-AA1A37580F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0511485"/>
              </p:ext>
            </p:extLst>
          </p:nvPr>
        </p:nvGraphicFramePr>
        <p:xfrm>
          <a:off x="329324" y="361848"/>
          <a:ext cx="11542109" cy="617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122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C98253F4-14F1-F2F1-5FAC-808C164780F9}"/>
              </a:ext>
            </a:extLst>
          </p:cNvPr>
          <p:cNvGrpSpPr/>
          <p:nvPr/>
        </p:nvGrpSpPr>
        <p:grpSpPr>
          <a:xfrm>
            <a:off x="2291190" y="323808"/>
            <a:ext cx="7609619" cy="863600"/>
            <a:chOff x="714574" y="133316"/>
            <a:chExt cx="4330013" cy="863600"/>
          </a:xfrm>
        </p:grpSpPr>
        <p:pic>
          <p:nvPicPr>
            <p:cNvPr id="8" name="Picture 1">
              <a:extLst>
                <a:ext uri="{FF2B5EF4-FFF2-40B4-BE49-F238E27FC236}">
                  <a16:creationId xmlns:a16="http://schemas.microsoft.com/office/drawing/2014/main" id="{75F6FC66-5E11-D433-7429-935F29F71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4574" y="133316"/>
              <a:ext cx="4330013" cy="863600"/>
            </a:xfrm>
            <a:prstGeom prst="rect">
              <a:avLst/>
            </a:prstGeom>
          </p:spPr>
        </p:pic>
        <p:sp>
          <p:nvSpPr>
            <p:cNvPr id="9" name="TextBox 2">
              <a:extLst>
                <a:ext uri="{FF2B5EF4-FFF2-40B4-BE49-F238E27FC236}">
                  <a16:creationId xmlns:a16="http://schemas.microsoft.com/office/drawing/2014/main" id="{82992ED7-9135-8AEC-187A-2E4CC77B9761}"/>
                </a:ext>
              </a:extLst>
            </p:cNvPr>
            <p:cNvSpPr txBox="1"/>
            <p:nvPr/>
          </p:nvSpPr>
          <p:spPr>
            <a:xfrm>
              <a:off x="1050672" y="171302"/>
              <a:ext cx="33477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4000" dirty="0">
                  <a:latin typeface="Barlow Condensed" panose="00000506000000000000" pitchFamily="2" charset="0"/>
                </a:rPr>
                <a:t>¿Cuáles son los ámbitos de VcM?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CBEF272-A9C4-ACB0-7581-A0AC24F7ADA5}"/>
              </a:ext>
            </a:extLst>
          </p:cNvPr>
          <p:cNvSpPr/>
          <p:nvPr/>
        </p:nvSpPr>
        <p:spPr>
          <a:xfrm>
            <a:off x="346841" y="1474842"/>
            <a:ext cx="2065283" cy="54634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b="1" dirty="0">
                <a:solidFill>
                  <a:schemeClr val="tx1"/>
                </a:solidFill>
                <a:latin typeface="Barlow Condensed" panose="00000506000000000000" pitchFamily="2" charset="0"/>
              </a:rPr>
              <a:t>Vinculación Académica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8D04D39-93EE-74B6-16F4-2A489929737D}"/>
              </a:ext>
            </a:extLst>
          </p:cNvPr>
          <p:cNvSpPr txBox="1"/>
          <p:nvPr/>
        </p:nvSpPr>
        <p:spPr>
          <a:xfrm>
            <a:off x="346841" y="2122327"/>
            <a:ext cx="2065283" cy="35394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CL" sz="1400" dirty="0">
                <a:latin typeface="Barlow Condensed" panose="00000506000000000000" pitchFamily="2" charset="0"/>
              </a:rPr>
              <a:t>Actividades formativas, proyectos o actividades que aborden problemas de la realidad social, trabajos académicos o investigativos orientados al interés público como formulación, diseño, implementación y/o evaluación de proyectos, a través de actividades curriculares, centros de estudio e investigación internos o externos, como participación en la difusión académica en medios de comunicación, redes u otras. 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C9946CC5-E667-37B3-DA25-3FCEFFA22A91}"/>
              </a:ext>
            </a:extLst>
          </p:cNvPr>
          <p:cNvSpPr/>
          <p:nvPr/>
        </p:nvSpPr>
        <p:spPr>
          <a:xfrm>
            <a:off x="2562257" y="1475256"/>
            <a:ext cx="2107648" cy="54634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b="1" dirty="0">
                <a:solidFill>
                  <a:schemeClr val="tx1"/>
                </a:solidFill>
                <a:latin typeface="Barlow Condensed" panose="00000506000000000000" pitchFamily="2" charset="0"/>
              </a:rPr>
              <a:t>Vinculación Cultural y Artística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0E13C0-AE63-56DC-FBC8-B1273EFCD80D}"/>
              </a:ext>
            </a:extLst>
          </p:cNvPr>
          <p:cNvSpPr txBox="1"/>
          <p:nvPr/>
        </p:nvSpPr>
        <p:spPr>
          <a:xfrm>
            <a:off x="2562256" y="2122327"/>
            <a:ext cx="2107649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CL" sz="1400" dirty="0">
                <a:latin typeface="Barlow Condensed" panose="00000506000000000000" pitchFamily="2" charset="0"/>
              </a:rPr>
              <a:t>Iniciativas que se desarrollan desde las disciplinas que cultiva la UAHC fundamentalmente aquellas relacionadas a las artes, las expresiones literarias, musicales, de divulgación del conocimiento, así como también aquellas deportivas y recreativas.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27DCADFA-6A42-26B5-0534-0259B1F9E9B8}"/>
              </a:ext>
            </a:extLst>
          </p:cNvPr>
          <p:cNvSpPr/>
          <p:nvPr/>
        </p:nvSpPr>
        <p:spPr>
          <a:xfrm>
            <a:off x="4928204" y="1459601"/>
            <a:ext cx="2053333" cy="5463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b="1" dirty="0">
                <a:solidFill>
                  <a:schemeClr val="tx1"/>
                </a:solidFill>
                <a:latin typeface="Barlow Condensed" panose="00000506000000000000" pitchFamily="2" charset="0"/>
              </a:rPr>
              <a:t>Vinculación Social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197394D-418E-71C8-F24B-4BF72E067C0E}"/>
              </a:ext>
            </a:extLst>
          </p:cNvPr>
          <p:cNvSpPr txBox="1"/>
          <p:nvPr/>
        </p:nvSpPr>
        <p:spPr>
          <a:xfrm>
            <a:off x="4916254" y="2132074"/>
            <a:ext cx="2065283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CL" sz="1400" dirty="0">
                <a:latin typeface="Barlow Condensed" panose="00000506000000000000" pitchFamily="2" charset="0"/>
              </a:rPr>
              <a:t>Agrupa las iniciativas relacionadas a los principios de la</a:t>
            </a:r>
            <a:br>
              <a:rPr lang="es-CL" sz="1400" dirty="0">
                <a:latin typeface="Barlow Condensed" panose="00000506000000000000" pitchFamily="2" charset="0"/>
              </a:rPr>
            </a:br>
            <a:r>
              <a:rPr lang="es-CL" sz="1400" dirty="0">
                <a:latin typeface="Barlow Condensed" panose="00000506000000000000" pitchFamily="2" charset="0"/>
              </a:rPr>
              <a:t>UAHC, que forman parte de la identidad y su sello formativo, que contribuyan a procesos autónomos de organización y participación comunitaria</a:t>
            </a:r>
            <a:r>
              <a:rPr lang="es-ES" sz="1400" dirty="0">
                <a:latin typeface="Barlow Condensed" panose="00000506000000000000" pitchFamily="2" charset="0"/>
              </a:rPr>
              <a:t>, valorando el conocimiento y experiencia de los saberes locales-territoriales, propiciando un diálogo de saberes que potencien el desarrollo de los territorios, considerando el quehacer institucional y de la contribución al medio social</a:t>
            </a:r>
            <a:endParaRPr lang="es-CL" sz="1400" dirty="0">
              <a:latin typeface="Barlow Condensed" panose="00000506000000000000" pitchFamily="2" charset="0"/>
            </a:endParaRPr>
          </a:p>
          <a:p>
            <a:pPr lvl="0"/>
            <a:r>
              <a:rPr lang="es-CL" sz="1400" dirty="0">
                <a:latin typeface="Barlow Condensed" panose="00000506000000000000" pitchFamily="2" charset="0"/>
              </a:rPr>
              <a:t>.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FC6361CE-1B0B-9B3F-9E0E-E631D18C962E}"/>
              </a:ext>
            </a:extLst>
          </p:cNvPr>
          <p:cNvSpPr/>
          <p:nvPr/>
        </p:nvSpPr>
        <p:spPr>
          <a:xfrm>
            <a:off x="7185985" y="1474842"/>
            <a:ext cx="2199680" cy="546349"/>
          </a:xfrm>
          <a:prstGeom prst="roundRect">
            <a:avLst/>
          </a:prstGeom>
          <a:solidFill>
            <a:srgbClr val="E2D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b="1" dirty="0">
                <a:solidFill>
                  <a:schemeClr val="tx1"/>
                </a:solidFill>
                <a:latin typeface="Barlow Condensed" panose="00000506000000000000" pitchFamily="2" charset="0"/>
              </a:rPr>
              <a:t>Vinculación con Investigación aplicada</a:t>
            </a:r>
            <a:endParaRPr lang="es-CL" dirty="0">
              <a:solidFill>
                <a:schemeClr val="tx1"/>
              </a:solidFill>
              <a:latin typeface="Barlow Condensed" panose="00000506000000000000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7375D9F-956A-4EB1-D512-19A326907552}"/>
              </a:ext>
            </a:extLst>
          </p:cNvPr>
          <p:cNvSpPr txBox="1"/>
          <p:nvPr/>
        </p:nvSpPr>
        <p:spPr>
          <a:xfrm>
            <a:off x="7174035" y="2147315"/>
            <a:ext cx="2199680" cy="2677656"/>
          </a:xfrm>
          <a:prstGeom prst="rect">
            <a:avLst/>
          </a:prstGeom>
          <a:solidFill>
            <a:srgbClr val="E2D3EF"/>
          </a:solidFill>
        </p:spPr>
        <p:txBody>
          <a:bodyPr wrap="square">
            <a:spAutoFit/>
          </a:bodyPr>
          <a:lstStyle/>
          <a:p>
            <a:pPr lvl="0"/>
            <a:r>
              <a:rPr lang="es-CL" sz="1400" dirty="0">
                <a:latin typeface="Barlow Condensed" panose="00000506000000000000" pitchFamily="2" charset="0"/>
              </a:rPr>
              <a:t>En este ámbito caben las líneas de investigación, proyectos y estudios de investigación aplicada, para el mejoramiento de la docencia y/o disciplinas realizadas a través de trabajos de grados o título, iniciativas de académicos o investigadores, relacionadas a demandas externa y bidireccionales.</a:t>
            </a:r>
          </a:p>
          <a:p>
            <a:pPr lvl="0"/>
            <a:r>
              <a:rPr lang="es-CL" sz="1400" dirty="0">
                <a:latin typeface="Barlow Condensed" panose="00000506000000000000" pitchFamily="2" charset="0"/>
              </a:rPr>
              <a:t>.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A5B17F27-0DA9-67B6-1A26-2D56AB4CA767}"/>
              </a:ext>
            </a:extLst>
          </p:cNvPr>
          <p:cNvSpPr/>
          <p:nvPr/>
        </p:nvSpPr>
        <p:spPr>
          <a:xfrm>
            <a:off x="9697232" y="1474842"/>
            <a:ext cx="2053333" cy="546349"/>
          </a:xfrm>
          <a:prstGeom prst="roundRect">
            <a:avLst/>
          </a:prstGeom>
          <a:solidFill>
            <a:srgbClr val="BBC4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L" b="1" dirty="0">
                <a:solidFill>
                  <a:schemeClr val="tx1"/>
                </a:solidFill>
                <a:latin typeface="Barlow Condensed" panose="00000506000000000000" pitchFamily="2" charset="0"/>
              </a:rPr>
              <a:t>Vinculación Profesional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327FF46-4AB0-7058-BB6A-2F1235B8B107}"/>
              </a:ext>
            </a:extLst>
          </p:cNvPr>
          <p:cNvSpPr txBox="1"/>
          <p:nvPr/>
        </p:nvSpPr>
        <p:spPr>
          <a:xfrm>
            <a:off x="9685282" y="2147315"/>
            <a:ext cx="2065283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es-CL" sz="1400" dirty="0">
                <a:latin typeface="Barlow Condensed" panose="00000506000000000000" pitchFamily="2" charset="0"/>
              </a:rPr>
              <a:t>La vinculación profesional se constituye un ámbito amplio y diversificado puesto que comprende nexos con el sector educacional, productivo sea público o privado</a:t>
            </a:r>
          </a:p>
          <a:p>
            <a:pPr lvl="0"/>
            <a:r>
              <a:rPr lang="es-CL" sz="1400" dirty="0">
                <a:latin typeface="Barlow Condensed" panose="00000506000000000000" pitchFamily="2" charset="0"/>
              </a:rPr>
              <a:t>Convergen diferentes proyectos, acciones que implican prácticas progresivas y/o profesionales, estadías, pasantías, ferias laborales, investigaciones, nexos con titulados/as y empleadores/as, entre otros.</a:t>
            </a:r>
          </a:p>
        </p:txBody>
      </p:sp>
      <p:pic>
        <p:nvPicPr>
          <p:cNvPr id="21" name="Picture 1">
            <a:extLst>
              <a:ext uri="{FF2B5EF4-FFF2-40B4-BE49-F238E27FC236}">
                <a16:creationId xmlns:a16="http://schemas.microsoft.com/office/drawing/2014/main" id="{C21BCA8C-0D09-7B42-1D74-1FC897968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737" y="4824971"/>
            <a:ext cx="1806903" cy="18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3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F661F2-8CC6-B605-BD46-5A0FD2D3B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08" y="431800"/>
            <a:ext cx="3714531" cy="3714531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70C38206-99A2-72C1-1FCE-6C6F113A69C4}"/>
              </a:ext>
            </a:extLst>
          </p:cNvPr>
          <p:cNvGrpSpPr/>
          <p:nvPr/>
        </p:nvGrpSpPr>
        <p:grpSpPr>
          <a:xfrm>
            <a:off x="4870667" y="1024577"/>
            <a:ext cx="6195792" cy="863600"/>
            <a:chOff x="714573" y="133316"/>
            <a:chExt cx="5525345" cy="863600"/>
          </a:xfrm>
        </p:grpSpPr>
        <p:pic>
          <p:nvPicPr>
            <p:cNvPr id="5" name="Picture 1">
              <a:extLst>
                <a:ext uri="{FF2B5EF4-FFF2-40B4-BE49-F238E27FC236}">
                  <a16:creationId xmlns:a16="http://schemas.microsoft.com/office/drawing/2014/main" id="{E39C873B-4301-CCF8-4CCF-380F7438C3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4573" y="133316"/>
              <a:ext cx="5525345" cy="863600"/>
            </a:xfrm>
            <a:prstGeom prst="rect">
              <a:avLst/>
            </a:prstGeom>
          </p:spPr>
        </p:pic>
        <p:sp>
          <p:nvSpPr>
            <p:cNvPr id="6" name="TextBox 2">
              <a:extLst>
                <a:ext uri="{FF2B5EF4-FFF2-40B4-BE49-F238E27FC236}">
                  <a16:creationId xmlns:a16="http://schemas.microsoft.com/office/drawing/2014/main" id="{5EE79290-4BB5-F555-D346-9358236DF684}"/>
                </a:ext>
              </a:extLst>
            </p:cNvPr>
            <p:cNvSpPr txBox="1"/>
            <p:nvPr/>
          </p:nvSpPr>
          <p:spPr>
            <a:xfrm>
              <a:off x="882622" y="171356"/>
              <a:ext cx="514663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>
                  <a:latin typeface="Barlow Condensed" panose="00000506000000000000" pitchFamily="2" charset="0"/>
                </a:rPr>
                <a:t>¿Cómo puedo ingresar al SIRSE?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314A3879-5FBA-25CF-C529-779CD88B01FF}"/>
              </a:ext>
            </a:extLst>
          </p:cNvPr>
          <p:cNvSpPr txBox="1"/>
          <p:nvPr/>
        </p:nvSpPr>
        <p:spPr>
          <a:xfrm>
            <a:off x="5099238" y="2468949"/>
            <a:ext cx="6093372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32460" algn="just">
              <a:lnSpc>
                <a:spcPct val="150000"/>
              </a:lnSpc>
            </a:pPr>
            <a:r>
              <a:rPr lang="es-ES" sz="240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 través de la web </a:t>
            </a:r>
            <a:r>
              <a:rPr lang="es-ES" sz="2400" dirty="0"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https://unify.academia.cl/login/</a:t>
            </a:r>
            <a:r>
              <a:rPr lang="es-ES" sz="2400" dirty="0"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ES" sz="240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  <a:r>
              <a:rPr lang="es-ES" sz="2400" spc="-1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su correo [</a:t>
            </a:r>
            <a:r>
              <a:rPr lang="es-ES" sz="2400" dirty="0">
                <a:effectLst/>
                <a:highlight>
                  <a:srgbClr val="FFFF00"/>
                </a:highlight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Sin el “@academia.cl”</a:t>
            </a:r>
            <a:r>
              <a:rPr lang="es-ES" sz="240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] y contraseña institucional.</a:t>
            </a:r>
          </a:p>
          <a:p>
            <a:pPr marR="632460" algn="just">
              <a:lnSpc>
                <a:spcPct val="150000"/>
              </a:lnSpc>
            </a:pPr>
            <a:endParaRPr lang="es-ES" sz="2400" dirty="0">
              <a:latin typeface="Barlow Condensed" panose="00000506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632460" algn="ctr">
              <a:lnSpc>
                <a:spcPct val="150000"/>
              </a:lnSpc>
            </a:pPr>
            <a:r>
              <a:rPr lang="es-ES" sz="2400" dirty="0">
                <a:effectLst/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400" dirty="0">
                <a:latin typeface="Barlow Condensed" panose="00000506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¡¡ Vamos a conocerla !!</a:t>
            </a:r>
            <a:endParaRPr lang="es-CL" sz="2400" dirty="0">
              <a:effectLst/>
              <a:latin typeface="Barlow Condensed" panose="00000506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7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4C5677-5F6B-B426-97BA-DAC172E2E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33" y="-16933"/>
            <a:ext cx="12441312" cy="68749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A10F06-53A8-9127-26D3-E039F27687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500" y="2374900"/>
            <a:ext cx="6731000" cy="2108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29D0D0-B506-AC1A-D762-40A7D3CB4E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0275" y="2935985"/>
            <a:ext cx="3251448" cy="986028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BAD1A22-D53E-4BE3-2A6F-078929763E48}"/>
              </a:ext>
            </a:extLst>
          </p:cNvPr>
          <p:cNvGrpSpPr/>
          <p:nvPr/>
        </p:nvGrpSpPr>
        <p:grpSpPr>
          <a:xfrm>
            <a:off x="3105827" y="1511298"/>
            <a:ext cx="6195792" cy="863600"/>
            <a:chOff x="714573" y="133316"/>
            <a:chExt cx="5525345" cy="863600"/>
          </a:xfrm>
        </p:grpSpPr>
        <p:pic>
          <p:nvPicPr>
            <p:cNvPr id="4" name="Picture 1">
              <a:extLst>
                <a:ext uri="{FF2B5EF4-FFF2-40B4-BE49-F238E27FC236}">
                  <a16:creationId xmlns:a16="http://schemas.microsoft.com/office/drawing/2014/main" id="{71FEAB97-7867-1E19-1AF7-4BEA5DBC4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4573" y="133316"/>
              <a:ext cx="5525345" cy="863600"/>
            </a:xfrm>
            <a:prstGeom prst="rect">
              <a:avLst/>
            </a:prstGeom>
          </p:spPr>
        </p:pic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2B782C8D-D4FD-AE68-5821-FF2A235AD207}"/>
                </a:ext>
              </a:extLst>
            </p:cNvPr>
            <p:cNvSpPr txBox="1"/>
            <p:nvPr/>
          </p:nvSpPr>
          <p:spPr>
            <a:xfrm>
              <a:off x="2386074" y="164579"/>
              <a:ext cx="19902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4000" b="1" dirty="0">
                  <a:latin typeface="Barlow Condensed" panose="00000506000000000000" pitchFamily="2" charset="0"/>
                </a:rPr>
                <a:t>G R A C I A S</a:t>
              </a:r>
              <a:endParaRPr lang="en-CL" sz="4000" b="1" dirty="0">
                <a:solidFill>
                  <a:schemeClr val="bg1"/>
                </a:solidFill>
                <a:latin typeface="Barlow Condensed" panose="00000506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556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0310BA399A0D94A8E837A2A759C1EBE" ma:contentTypeVersion="14" ma:contentTypeDescription="Crear nuevo documento." ma:contentTypeScope="" ma:versionID="669710f26720ff4a508820f0b1adcd8a">
  <xsd:schema xmlns:xsd="http://www.w3.org/2001/XMLSchema" xmlns:xs="http://www.w3.org/2001/XMLSchema" xmlns:p="http://schemas.microsoft.com/office/2006/metadata/properties" xmlns:ns2="e26ed975-acca-4b6a-8170-e795f0eea747" xmlns:ns3="1f090bfa-d173-4a44-8ae0-4e9685b2a000" targetNamespace="http://schemas.microsoft.com/office/2006/metadata/properties" ma:root="true" ma:fieldsID="608d69d99ecd413c6810bc55fb6ae95e" ns2:_="" ns3:_="">
    <xsd:import namespace="e26ed975-acca-4b6a-8170-e795f0eea747"/>
    <xsd:import namespace="1f090bfa-d173-4a44-8ae0-4e9685b2a0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6ed975-acca-4b6a-8170-e795f0eea7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2" nillable="true" ma:displayName="Taxonomy Catch All Column" ma:hidden="true" ma:list="{3f15770d-a7d8-48df-84f0-d49a2afb9ba5}" ma:internalName="TaxCatchAll" ma:showField="CatchAllData" ma:web="e26ed975-acca-4b6a-8170-e795f0eea7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90bfa-d173-4a44-8ae0-4e9685b2a00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d5a09b47-0968-46ff-a07e-ac4ebb4714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090bfa-d173-4a44-8ae0-4e9685b2a000">
      <Terms xmlns="http://schemas.microsoft.com/office/infopath/2007/PartnerControls"/>
    </lcf76f155ced4ddcb4097134ff3c332f>
    <TaxCatchAll xmlns="e26ed975-acca-4b6a-8170-e795f0eea74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C15609-B2BE-4224-93A1-228FBE15DE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6ed975-acca-4b6a-8170-e795f0eea747"/>
    <ds:schemaRef ds:uri="1f090bfa-d173-4a44-8ae0-4e9685b2a0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CABFB4-72FB-41B4-AFCB-682390273119}">
  <ds:schemaRefs>
    <ds:schemaRef ds:uri="e26ed975-acca-4b6a-8170-e795f0eea747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1f090bfa-d173-4a44-8ae0-4e9685b2a000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D3A2952-ED6C-4A4D-9BCE-BFCAF606F0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7308</TotalTime>
  <Words>936</Words>
  <Application>Microsoft Office PowerPoint</Application>
  <PresentationFormat>Panorámica</PresentationFormat>
  <Paragraphs>47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Barlow Condensed</vt:lpstr>
      <vt:lpstr>Barlow Condensed SemiBold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Gonzalez</dc:creator>
  <cp:lastModifiedBy>Miguel Hernandez Monsalve</cp:lastModifiedBy>
  <cp:revision>56</cp:revision>
  <dcterms:created xsi:type="dcterms:W3CDTF">2024-07-11T15:31:01Z</dcterms:created>
  <dcterms:modified xsi:type="dcterms:W3CDTF">2024-11-27T03:03:25Z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0x01010030310BA399A0D94A8E837A2A759C1EBE</vt:lpwstr>
  </property>
  <property fmtid="{D5CDD505-2E9C-101B-9397-08002B2CF9AE}" pid="3" name="MediaServiceImageTags">
    <vt:lpwstr/>
  </property>
</Properties>
</file>